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9"/>
  </p:notesMasterIdLst>
  <p:sldIdLst>
    <p:sldId id="256" r:id="rId2"/>
    <p:sldId id="283" r:id="rId3"/>
    <p:sldId id="257" r:id="rId4"/>
    <p:sldId id="272" r:id="rId5"/>
    <p:sldId id="274" r:id="rId6"/>
    <p:sldId id="267" r:id="rId7"/>
    <p:sldId id="258" r:id="rId8"/>
    <p:sldId id="268" r:id="rId9"/>
    <p:sldId id="281" r:id="rId10"/>
    <p:sldId id="282" r:id="rId11"/>
    <p:sldId id="270" r:id="rId12"/>
    <p:sldId id="273" r:id="rId13"/>
    <p:sldId id="276" r:id="rId14"/>
    <p:sldId id="277" r:id="rId15"/>
    <p:sldId id="278" r:id="rId16"/>
    <p:sldId id="269"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77516" autoAdjust="0"/>
  </p:normalViewPr>
  <p:slideViewPr>
    <p:cSldViewPr snapToGrid="0">
      <p:cViewPr varScale="1">
        <p:scale>
          <a:sx n="86" d="100"/>
          <a:sy n="86" d="100"/>
        </p:scale>
        <p:origin x="10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930E8-2CB1-468B-B115-F838055BBF1C}" type="datetimeFigureOut">
              <a:rPr lang="en-GB" smtClean="0"/>
              <a:t>12/09/2025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05142-DE01-4AD2-8781-404A7C783E3A}" type="slidenum">
              <a:rPr lang="en-GB" smtClean="0"/>
              <a:t>‹#›</a:t>
            </a:fld>
            <a:endParaRPr lang="en-GB"/>
          </a:p>
        </p:txBody>
      </p:sp>
    </p:spTree>
    <p:extLst>
      <p:ext uri="{BB962C8B-B14F-4D97-AF65-F5344CB8AC3E}">
        <p14:creationId xmlns:p14="http://schemas.microsoft.com/office/powerpoint/2010/main" val="75739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05142-DE01-4AD2-8781-404A7C783E3A}" type="slidenum">
              <a:rPr lang="en-GB" smtClean="0"/>
              <a:t>1</a:t>
            </a:fld>
            <a:endParaRPr lang="en-GB"/>
          </a:p>
        </p:txBody>
      </p:sp>
    </p:spTree>
    <p:extLst>
      <p:ext uri="{BB962C8B-B14F-4D97-AF65-F5344CB8AC3E}">
        <p14:creationId xmlns:p14="http://schemas.microsoft.com/office/powerpoint/2010/main" val="1659393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have a self-register to show when they have eaten snack. Adults check this frequently and will remind children who have not had snack to eat a piece of fruit. Snack is available until 10:30am. </a:t>
            </a:r>
          </a:p>
        </p:txBody>
      </p:sp>
      <p:sp>
        <p:nvSpPr>
          <p:cNvPr id="4" name="Slide Number Placeholder 3"/>
          <p:cNvSpPr>
            <a:spLocks noGrp="1"/>
          </p:cNvSpPr>
          <p:nvPr>
            <p:ph type="sldNum" sz="quarter" idx="5"/>
          </p:nvPr>
        </p:nvSpPr>
        <p:spPr/>
        <p:txBody>
          <a:bodyPr/>
          <a:lstStyle/>
          <a:p>
            <a:fld id="{9B705142-DE01-4AD2-8781-404A7C783E3A}" type="slidenum">
              <a:rPr lang="en-GB" smtClean="0"/>
              <a:t>10</a:t>
            </a:fld>
            <a:endParaRPr lang="en-GB"/>
          </a:p>
        </p:txBody>
      </p:sp>
    </p:spTree>
    <p:extLst>
      <p:ext uri="{BB962C8B-B14F-4D97-AF65-F5344CB8AC3E}">
        <p14:creationId xmlns:p14="http://schemas.microsoft.com/office/powerpoint/2010/main" val="7226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05142-DE01-4AD2-8781-404A7C783E3A}" type="slidenum">
              <a:rPr lang="en-GB" smtClean="0"/>
              <a:t>11</a:t>
            </a:fld>
            <a:endParaRPr lang="en-GB"/>
          </a:p>
        </p:txBody>
      </p:sp>
    </p:spTree>
    <p:extLst>
      <p:ext uri="{BB962C8B-B14F-4D97-AF65-F5344CB8AC3E}">
        <p14:creationId xmlns:p14="http://schemas.microsoft.com/office/powerpoint/2010/main" val="2204040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 here about permission for photos/videos on Seesaw</a:t>
            </a:r>
          </a:p>
        </p:txBody>
      </p:sp>
      <p:sp>
        <p:nvSpPr>
          <p:cNvPr id="4" name="Slide Number Placeholder 3"/>
          <p:cNvSpPr>
            <a:spLocks noGrp="1"/>
          </p:cNvSpPr>
          <p:nvPr>
            <p:ph type="sldNum" sz="quarter" idx="5"/>
          </p:nvPr>
        </p:nvSpPr>
        <p:spPr/>
        <p:txBody>
          <a:bodyPr/>
          <a:lstStyle/>
          <a:p>
            <a:fld id="{9B705142-DE01-4AD2-8781-404A7C783E3A}" type="slidenum">
              <a:rPr lang="en-GB" smtClean="0"/>
              <a:t>12</a:t>
            </a:fld>
            <a:endParaRPr lang="en-GB"/>
          </a:p>
        </p:txBody>
      </p:sp>
    </p:spTree>
    <p:extLst>
      <p:ext uri="{BB962C8B-B14F-4D97-AF65-F5344CB8AC3E}">
        <p14:creationId xmlns:p14="http://schemas.microsoft.com/office/powerpoint/2010/main" val="2009504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recommend reading for about 10 minutes daily – this can be parent reading to child or vice versa. </a:t>
            </a:r>
          </a:p>
          <a:p>
            <a:endParaRPr lang="en-GB" dirty="0"/>
          </a:p>
        </p:txBody>
      </p:sp>
      <p:sp>
        <p:nvSpPr>
          <p:cNvPr id="4" name="Slide Number Placeholder 3"/>
          <p:cNvSpPr>
            <a:spLocks noGrp="1"/>
          </p:cNvSpPr>
          <p:nvPr>
            <p:ph type="sldNum" sz="quarter" idx="5"/>
          </p:nvPr>
        </p:nvSpPr>
        <p:spPr/>
        <p:txBody>
          <a:bodyPr/>
          <a:lstStyle/>
          <a:p>
            <a:fld id="{9B705142-DE01-4AD2-8781-404A7C783E3A}" type="slidenum">
              <a:rPr lang="en-GB" smtClean="0"/>
              <a:t>13</a:t>
            </a:fld>
            <a:endParaRPr lang="en-GB"/>
          </a:p>
        </p:txBody>
      </p:sp>
    </p:spTree>
    <p:extLst>
      <p:ext uri="{BB962C8B-B14F-4D97-AF65-F5344CB8AC3E}">
        <p14:creationId xmlns:p14="http://schemas.microsoft.com/office/powerpoint/2010/main" val="2944033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05142-DE01-4AD2-8781-404A7C783E3A}" type="slidenum">
              <a:rPr lang="en-GB" smtClean="0"/>
              <a:t>16</a:t>
            </a:fld>
            <a:endParaRPr lang="en-GB"/>
          </a:p>
        </p:txBody>
      </p:sp>
    </p:spTree>
    <p:extLst>
      <p:ext uri="{BB962C8B-B14F-4D97-AF65-F5344CB8AC3E}">
        <p14:creationId xmlns:p14="http://schemas.microsoft.com/office/powerpoint/2010/main" val="2095094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 </a:t>
            </a:r>
          </a:p>
        </p:txBody>
      </p:sp>
      <p:sp>
        <p:nvSpPr>
          <p:cNvPr id="4" name="Slide Number Placeholder 3"/>
          <p:cNvSpPr>
            <a:spLocks noGrp="1"/>
          </p:cNvSpPr>
          <p:nvPr>
            <p:ph type="sldNum" sz="quarter" idx="10"/>
          </p:nvPr>
        </p:nvSpPr>
        <p:spPr/>
        <p:txBody>
          <a:bodyPr/>
          <a:lstStyle/>
          <a:p>
            <a:fld id="{9B705142-DE01-4AD2-8781-404A7C783E3A}" type="slidenum">
              <a:rPr lang="en-GB" smtClean="0"/>
              <a:t>17</a:t>
            </a:fld>
            <a:endParaRPr lang="en-GB"/>
          </a:p>
        </p:txBody>
      </p:sp>
    </p:spTree>
    <p:extLst>
      <p:ext uri="{BB962C8B-B14F-4D97-AF65-F5344CB8AC3E}">
        <p14:creationId xmlns:p14="http://schemas.microsoft.com/office/powerpoint/2010/main" val="213405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FF5CA-38B4-0AFA-4765-6730A6CAF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E37DC-3C56-C135-1177-29DC1F8A756E}"/>
              </a:ext>
            </a:extLst>
          </p:cNvPr>
          <p:cNvSpPr txBox="1">
            <a:spLocks noGrp="1"/>
          </p:cNvSpPr>
          <p:nvPr>
            <p:ph type="body" sz="quarter" idx="1"/>
          </p:nvPr>
        </p:nvSpPr>
        <p:spPr/>
        <p:txBody>
          <a:bodyPr/>
          <a:lstStyle/>
          <a:p>
            <a:pPr lvl="0"/>
            <a:r>
              <a:rPr lang="en-GB" dirty="0"/>
              <a:t>Adults consider themselves to be one big team – the TAs work across both classes. </a:t>
            </a:r>
          </a:p>
        </p:txBody>
      </p:sp>
      <p:sp>
        <p:nvSpPr>
          <p:cNvPr id="4" name="Slide Number Placeholder 3">
            <a:extLst>
              <a:ext uri="{FF2B5EF4-FFF2-40B4-BE49-F238E27FC236}">
                <a16:creationId xmlns:a16="http://schemas.microsoft.com/office/drawing/2014/main" id="{82263B2E-F7F6-744C-CF5F-7A4BF77FD54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F17032-2012-4AA9-8B6A-7FACEE25B447}" type="slidenum">
              <a:t>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Morning Activities:</a:t>
            </a:r>
          </a:p>
          <a:p>
            <a:r>
              <a:rPr lang="en-GB" dirty="0"/>
              <a:t>Term 1 and 2 – Dough Disco – to develop finger muscles crucial for writing. </a:t>
            </a:r>
          </a:p>
          <a:p>
            <a:r>
              <a:rPr lang="en-GB" dirty="0"/>
              <a:t>Term 3 and 4 – Doodle Disco – focuses on letter formation </a:t>
            </a:r>
          </a:p>
          <a:p>
            <a:r>
              <a:rPr lang="en-GB" dirty="0"/>
              <a:t>Term 5 and 6 – Sentence Writing </a:t>
            </a:r>
          </a:p>
        </p:txBody>
      </p:sp>
      <p:sp>
        <p:nvSpPr>
          <p:cNvPr id="4" name="Slide Number Placeholder 3"/>
          <p:cNvSpPr>
            <a:spLocks noGrp="1"/>
          </p:cNvSpPr>
          <p:nvPr>
            <p:ph type="sldNum" sz="quarter" idx="10"/>
          </p:nvPr>
        </p:nvSpPr>
        <p:spPr/>
        <p:txBody>
          <a:bodyPr/>
          <a:lstStyle/>
          <a:p>
            <a:fld id="{9B705142-DE01-4AD2-8781-404A7C783E3A}" type="slidenum">
              <a:rPr lang="en-GB" smtClean="0"/>
              <a:t>3</a:t>
            </a:fld>
            <a:endParaRPr lang="en-GB"/>
          </a:p>
        </p:txBody>
      </p:sp>
    </p:spTree>
    <p:extLst>
      <p:ext uri="{BB962C8B-B14F-4D97-AF65-F5344CB8AC3E}">
        <p14:creationId xmlns:p14="http://schemas.microsoft.com/office/powerpoint/2010/main" val="2074071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words- phonetically decodable</a:t>
            </a:r>
          </a:p>
          <a:p>
            <a:r>
              <a:rPr lang="en-GB" dirty="0"/>
              <a:t>Red words- you cannot sound out</a:t>
            </a:r>
          </a:p>
          <a:p>
            <a:r>
              <a:rPr lang="en-GB" dirty="0"/>
              <a:t>Fred talk- explain </a:t>
            </a:r>
            <a:r>
              <a:rPr lang="en-GB" dirty="0" err="1"/>
              <a:t>fred</a:t>
            </a:r>
            <a:r>
              <a:rPr lang="en-GB" dirty="0"/>
              <a:t> is a frog and only speaks in sounds. Chn need to be successful in </a:t>
            </a:r>
            <a:r>
              <a:rPr lang="en-GB" dirty="0" err="1"/>
              <a:t>fred</a:t>
            </a:r>
            <a:r>
              <a:rPr lang="en-GB" dirty="0"/>
              <a:t> talk before they able to read. You can help at home by doing </a:t>
            </a:r>
            <a:r>
              <a:rPr lang="en-GB" dirty="0" err="1"/>
              <a:t>fred</a:t>
            </a:r>
            <a:r>
              <a:rPr lang="en-GB" dirty="0"/>
              <a:t> talk e.g. get in the c-ar. The more they hear the easier it becomes. </a:t>
            </a:r>
          </a:p>
          <a:p>
            <a:r>
              <a:rPr lang="en-GB" dirty="0"/>
              <a:t>Special friends- 2 or more letters that make one sound e.g. ay in play. </a:t>
            </a:r>
          </a:p>
          <a:p>
            <a:endParaRPr lang="en-GB" dirty="0"/>
          </a:p>
          <a:p>
            <a:r>
              <a:rPr lang="en-GB" dirty="0"/>
              <a:t>You have handout with the different sounds on them that you can use at home. </a:t>
            </a:r>
          </a:p>
        </p:txBody>
      </p:sp>
      <p:sp>
        <p:nvSpPr>
          <p:cNvPr id="4" name="Slide Number Placeholder 3"/>
          <p:cNvSpPr>
            <a:spLocks noGrp="1"/>
          </p:cNvSpPr>
          <p:nvPr>
            <p:ph type="sldNum" sz="quarter" idx="10"/>
          </p:nvPr>
        </p:nvSpPr>
        <p:spPr/>
        <p:txBody>
          <a:bodyPr/>
          <a:lstStyle/>
          <a:p>
            <a:fld id="{9B705142-DE01-4AD2-8781-404A7C783E3A}" type="slidenum">
              <a:rPr lang="en-GB" smtClean="0"/>
              <a:t>4</a:t>
            </a:fld>
            <a:endParaRPr lang="en-GB"/>
          </a:p>
        </p:txBody>
      </p:sp>
    </p:spTree>
    <p:extLst>
      <p:ext uri="{BB962C8B-B14F-4D97-AF65-F5344CB8AC3E}">
        <p14:creationId xmlns:p14="http://schemas.microsoft.com/office/powerpoint/2010/main" val="103392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 – Communication and Language</a:t>
            </a:r>
          </a:p>
          <a:p>
            <a:r>
              <a:rPr lang="en-GB" dirty="0"/>
              <a:t>PSED – Personal Social and Emotional Development</a:t>
            </a:r>
          </a:p>
          <a:p>
            <a:r>
              <a:rPr lang="en-GB" dirty="0"/>
              <a:t>PD – Physical Development</a:t>
            </a:r>
          </a:p>
          <a:p>
            <a:r>
              <a:rPr lang="en-GB" dirty="0"/>
              <a:t>L – Literacy</a:t>
            </a:r>
          </a:p>
          <a:p>
            <a:r>
              <a:rPr lang="en-GB" dirty="0"/>
              <a:t>M – Maths</a:t>
            </a:r>
          </a:p>
          <a:p>
            <a:r>
              <a:rPr lang="en-GB" dirty="0"/>
              <a:t>UW – Understanding the World</a:t>
            </a:r>
          </a:p>
          <a:p>
            <a:r>
              <a:rPr lang="en-GB" dirty="0"/>
              <a:t>EAD – Expressive Arts and Design</a:t>
            </a:r>
          </a:p>
        </p:txBody>
      </p:sp>
      <p:sp>
        <p:nvSpPr>
          <p:cNvPr id="4" name="Slide Number Placeholder 3"/>
          <p:cNvSpPr>
            <a:spLocks noGrp="1"/>
          </p:cNvSpPr>
          <p:nvPr>
            <p:ph type="sldNum" sz="quarter" idx="5"/>
          </p:nvPr>
        </p:nvSpPr>
        <p:spPr/>
        <p:txBody>
          <a:bodyPr/>
          <a:lstStyle/>
          <a:p>
            <a:fld id="{9B705142-DE01-4AD2-8781-404A7C783E3A}" type="slidenum">
              <a:rPr lang="en-GB" smtClean="0"/>
              <a:t>5</a:t>
            </a:fld>
            <a:endParaRPr lang="en-GB"/>
          </a:p>
        </p:txBody>
      </p:sp>
    </p:spTree>
    <p:extLst>
      <p:ext uri="{BB962C8B-B14F-4D97-AF65-F5344CB8AC3E}">
        <p14:creationId xmlns:p14="http://schemas.microsoft.com/office/powerpoint/2010/main" val="894398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begin by focussing on the initial sound in a word. Once children are able to clearly hear the initial sound, we focus on the final sound in a word e.g. the ‘c’ and ‘t’ in cat. Later we progress to focussing on hearing the middle sound e.g. the ‘a’ in cat. </a:t>
            </a:r>
          </a:p>
          <a:p>
            <a:r>
              <a:rPr lang="en-GB" dirty="0"/>
              <a:t>By the end of the year, children should be writing simple sentences independently e.g. ‘it is hot’.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9B705142-DE01-4AD2-8781-404A7C783E3A}" type="slidenum">
              <a:rPr lang="en-GB" smtClean="0"/>
              <a:t>6</a:t>
            </a:fld>
            <a:endParaRPr lang="en-GB"/>
          </a:p>
        </p:txBody>
      </p:sp>
    </p:spTree>
    <p:extLst>
      <p:ext uri="{BB962C8B-B14F-4D97-AF65-F5344CB8AC3E}">
        <p14:creationId xmlns:p14="http://schemas.microsoft.com/office/powerpoint/2010/main" val="2244088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reading worded books, we expect children to be able to sight read at least 90% of the words in the book before giving them a new book. </a:t>
            </a:r>
          </a:p>
          <a:p>
            <a:r>
              <a:rPr lang="en-GB" dirty="0"/>
              <a:t>Comments about how your child read with an adult will be posted to your child’s seesaw page. </a:t>
            </a:r>
          </a:p>
        </p:txBody>
      </p:sp>
      <p:sp>
        <p:nvSpPr>
          <p:cNvPr id="4" name="Slide Number Placeholder 3"/>
          <p:cNvSpPr>
            <a:spLocks noGrp="1"/>
          </p:cNvSpPr>
          <p:nvPr>
            <p:ph type="sldNum" sz="quarter" idx="10"/>
          </p:nvPr>
        </p:nvSpPr>
        <p:spPr/>
        <p:txBody>
          <a:bodyPr/>
          <a:lstStyle/>
          <a:p>
            <a:fld id="{9B705142-DE01-4AD2-8781-404A7C783E3A}" type="slidenum">
              <a:rPr lang="en-GB" smtClean="0"/>
              <a:t>7</a:t>
            </a:fld>
            <a:endParaRPr lang="en-GB"/>
          </a:p>
        </p:txBody>
      </p:sp>
    </p:spTree>
    <p:extLst>
      <p:ext uri="{BB962C8B-B14F-4D97-AF65-F5344CB8AC3E}">
        <p14:creationId xmlns:p14="http://schemas.microsoft.com/office/powerpoint/2010/main" val="25256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 practical session using resources within each maths lesson. </a:t>
            </a:r>
          </a:p>
          <a:p>
            <a:r>
              <a:rPr lang="en-GB" dirty="0"/>
              <a:t>We aim to promote children’s reasoning by using I support/I challenge questions- why is it right or wrong?</a:t>
            </a:r>
          </a:p>
          <a:p>
            <a:r>
              <a:rPr lang="en-GB" dirty="0"/>
              <a:t>Numbots</a:t>
            </a:r>
          </a:p>
        </p:txBody>
      </p:sp>
      <p:sp>
        <p:nvSpPr>
          <p:cNvPr id="4" name="Slide Number Placeholder 3"/>
          <p:cNvSpPr>
            <a:spLocks noGrp="1"/>
          </p:cNvSpPr>
          <p:nvPr>
            <p:ph type="sldNum" sz="quarter" idx="10"/>
          </p:nvPr>
        </p:nvSpPr>
        <p:spPr/>
        <p:txBody>
          <a:bodyPr/>
          <a:lstStyle/>
          <a:p>
            <a:fld id="{9B705142-DE01-4AD2-8781-404A7C783E3A}" type="slidenum">
              <a:rPr lang="en-GB" smtClean="0"/>
              <a:t>8</a:t>
            </a:fld>
            <a:endParaRPr lang="en-GB"/>
          </a:p>
        </p:txBody>
      </p:sp>
    </p:spTree>
    <p:extLst>
      <p:ext uri="{BB962C8B-B14F-4D97-AF65-F5344CB8AC3E}">
        <p14:creationId xmlns:p14="http://schemas.microsoft.com/office/powerpoint/2010/main" val="2834484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make sure your child comes to school with these items, wearing their home clothes (that you don’t mind getting muddy!) and we will help them into their waterproofs and wellies. </a:t>
            </a:r>
          </a:p>
        </p:txBody>
      </p:sp>
      <p:sp>
        <p:nvSpPr>
          <p:cNvPr id="4" name="Slide Number Placeholder 3"/>
          <p:cNvSpPr>
            <a:spLocks noGrp="1"/>
          </p:cNvSpPr>
          <p:nvPr>
            <p:ph type="sldNum" sz="quarter" idx="5"/>
          </p:nvPr>
        </p:nvSpPr>
        <p:spPr/>
        <p:txBody>
          <a:bodyPr/>
          <a:lstStyle/>
          <a:p>
            <a:fld id="{9B705142-DE01-4AD2-8781-404A7C783E3A}" type="slidenum">
              <a:rPr lang="en-GB" smtClean="0"/>
              <a:t>9</a:t>
            </a:fld>
            <a:endParaRPr lang="en-GB"/>
          </a:p>
        </p:txBody>
      </p:sp>
    </p:spTree>
    <p:extLst>
      <p:ext uri="{BB962C8B-B14F-4D97-AF65-F5344CB8AC3E}">
        <p14:creationId xmlns:p14="http://schemas.microsoft.com/office/powerpoint/2010/main" val="412451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1C402E-41AC-4346-A398-9072F8F6DA14}"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a:p>
        </p:txBody>
      </p:sp>
    </p:spTree>
    <p:extLst>
      <p:ext uri="{BB962C8B-B14F-4D97-AF65-F5344CB8AC3E}">
        <p14:creationId xmlns:p14="http://schemas.microsoft.com/office/powerpoint/2010/main" val="1881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C402E-41AC-4346-A398-9072F8F6DA14}"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a:p>
        </p:txBody>
      </p:sp>
    </p:spTree>
    <p:extLst>
      <p:ext uri="{BB962C8B-B14F-4D97-AF65-F5344CB8AC3E}">
        <p14:creationId xmlns:p14="http://schemas.microsoft.com/office/powerpoint/2010/main" val="55663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C402E-41AC-4346-A398-9072F8F6DA14}"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8987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C402E-41AC-4346-A398-9072F8F6DA14}"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a:p>
        </p:txBody>
      </p:sp>
    </p:spTree>
    <p:extLst>
      <p:ext uri="{BB962C8B-B14F-4D97-AF65-F5344CB8AC3E}">
        <p14:creationId xmlns:p14="http://schemas.microsoft.com/office/powerpoint/2010/main" val="3462072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C402E-41AC-4346-A398-9072F8F6DA14}"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38279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C402E-41AC-4346-A398-9072F8F6DA14}"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a:p>
        </p:txBody>
      </p:sp>
    </p:spTree>
    <p:extLst>
      <p:ext uri="{BB962C8B-B14F-4D97-AF65-F5344CB8AC3E}">
        <p14:creationId xmlns:p14="http://schemas.microsoft.com/office/powerpoint/2010/main" val="9279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C402E-41AC-4346-A398-9072F8F6DA14}"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a:p>
        </p:txBody>
      </p:sp>
    </p:spTree>
    <p:extLst>
      <p:ext uri="{BB962C8B-B14F-4D97-AF65-F5344CB8AC3E}">
        <p14:creationId xmlns:p14="http://schemas.microsoft.com/office/powerpoint/2010/main" val="3515425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C402E-41AC-4346-A398-9072F8F6DA14}"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a:p>
        </p:txBody>
      </p:sp>
    </p:spTree>
    <p:extLst>
      <p:ext uri="{BB962C8B-B14F-4D97-AF65-F5344CB8AC3E}">
        <p14:creationId xmlns:p14="http://schemas.microsoft.com/office/powerpoint/2010/main" val="291068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C402E-41AC-4346-A398-9072F8F6DA14}"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a:p>
        </p:txBody>
      </p:sp>
    </p:spTree>
    <p:extLst>
      <p:ext uri="{BB962C8B-B14F-4D97-AF65-F5344CB8AC3E}">
        <p14:creationId xmlns:p14="http://schemas.microsoft.com/office/powerpoint/2010/main" val="192722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C402E-41AC-4346-A398-9072F8F6DA14}"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a:p>
        </p:txBody>
      </p:sp>
    </p:spTree>
    <p:extLst>
      <p:ext uri="{BB962C8B-B14F-4D97-AF65-F5344CB8AC3E}">
        <p14:creationId xmlns:p14="http://schemas.microsoft.com/office/powerpoint/2010/main" val="227348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1C402E-41AC-4346-A398-9072F8F6DA14}" type="datetimeFigureOut">
              <a:rPr lang="en-GB" smtClean="0"/>
              <a:t>12/09/2025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CB152-C4A6-4F3B-86F5-FC474C0E84E5}" type="slidenum">
              <a:rPr lang="en-GB" smtClean="0"/>
              <a:t>‹#›</a:t>
            </a:fld>
            <a:endParaRPr lang="en-GB"/>
          </a:p>
        </p:txBody>
      </p:sp>
    </p:spTree>
    <p:extLst>
      <p:ext uri="{BB962C8B-B14F-4D97-AF65-F5344CB8AC3E}">
        <p14:creationId xmlns:p14="http://schemas.microsoft.com/office/powerpoint/2010/main" val="218750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1C402E-41AC-4346-A398-9072F8F6DA14}" type="datetimeFigureOut">
              <a:rPr lang="en-GB" smtClean="0"/>
              <a:t>12/09/2025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CCB152-C4A6-4F3B-86F5-FC474C0E84E5}" type="slidenum">
              <a:rPr lang="en-GB" smtClean="0"/>
              <a:t>‹#›</a:t>
            </a:fld>
            <a:endParaRPr lang="en-GB"/>
          </a:p>
        </p:txBody>
      </p:sp>
    </p:spTree>
    <p:extLst>
      <p:ext uri="{BB962C8B-B14F-4D97-AF65-F5344CB8AC3E}">
        <p14:creationId xmlns:p14="http://schemas.microsoft.com/office/powerpoint/2010/main" val="2513557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1C402E-41AC-4346-A398-9072F8F6DA14}" type="datetimeFigureOut">
              <a:rPr lang="en-GB" smtClean="0"/>
              <a:t>12/09/2025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CCB152-C4A6-4F3B-86F5-FC474C0E84E5}" type="slidenum">
              <a:rPr lang="en-GB" smtClean="0"/>
              <a:t>‹#›</a:t>
            </a:fld>
            <a:endParaRPr lang="en-GB"/>
          </a:p>
        </p:txBody>
      </p:sp>
    </p:spTree>
    <p:extLst>
      <p:ext uri="{BB962C8B-B14F-4D97-AF65-F5344CB8AC3E}">
        <p14:creationId xmlns:p14="http://schemas.microsoft.com/office/powerpoint/2010/main" val="63582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C402E-41AC-4346-A398-9072F8F6DA14}" type="datetimeFigureOut">
              <a:rPr lang="en-GB" smtClean="0"/>
              <a:t>12/09/2025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CCB152-C4A6-4F3B-86F5-FC474C0E84E5}" type="slidenum">
              <a:rPr lang="en-GB" smtClean="0"/>
              <a:t>‹#›</a:t>
            </a:fld>
            <a:endParaRPr lang="en-GB"/>
          </a:p>
        </p:txBody>
      </p:sp>
    </p:spTree>
    <p:extLst>
      <p:ext uri="{BB962C8B-B14F-4D97-AF65-F5344CB8AC3E}">
        <p14:creationId xmlns:p14="http://schemas.microsoft.com/office/powerpoint/2010/main" val="301799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1C402E-41AC-4346-A398-9072F8F6DA14}" type="datetimeFigureOut">
              <a:rPr lang="en-GB" smtClean="0"/>
              <a:t>12/09/2025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CB152-C4A6-4F3B-86F5-FC474C0E84E5}" type="slidenum">
              <a:rPr lang="en-GB" smtClean="0"/>
              <a:t>‹#›</a:t>
            </a:fld>
            <a:endParaRPr lang="en-GB"/>
          </a:p>
        </p:txBody>
      </p:sp>
    </p:spTree>
    <p:extLst>
      <p:ext uri="{BB962C8B-B14F-4D97-AF65-F5344CB8AC3E}">
        <p14:creationId xmlns:p14="http://schemas.microsoft.com/office/powerpoint/2010/main" val="362212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CB152-C4A6-4F3B-86F5-FC474C0E84E5}" type="slidenum">
              <a:rPr lang="en-GB" smtClean="0"/>
              <a:t>‹#›</a:t>
            </a:fld>
            <a:endParaRPr lang="en-GB"/>
          </a:p>
        </p:txBody>
      </p:sp>
      <p:sp>
        <p:nvSpPr>
          <p:cNvPr id="5" name="Date Placeholder 4"/>
          <p:cNvSpPr>
            <a:spLocks noGrp="1"/>
          </p:cNvSpPr>
          <p:nvPr>
            <p:ph type="dt" sz="half" idx="10"/>
          </p:nvPr>
        </p:nvSpPr>
        <p:spPr/>
        <p:txBody>
          <a:bodyPr/>
          <a:lstStyle/>
          <a:p>
            <a:fld id="{C01C402E-41AC-4346-A398-9072F8F6DA14}" type="datetimeFigureOut">
              <a:rPr lang="en-GB" smtClean="0"/>
              <a:t>12/09/2025</a:t>
            </a:fld>
            <a:endParaRPr lang="en-GB"/>
          </a:p>
        </p:txBody>
      </p:sp>
    </p:spTree>
    <p:extLst>
      <p:ext uri="{BB962C8B-B14F-4D97-AF65-F5344CB8AC3E}">
        <p14:creationId xmlns:p14="http://schemas.microsoft.com/office/powerpoint/2010/main" val="361203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1C402E-41AC-4346-A398-9072F8F6DA14}" type="datetimeFigureOut">
              <a:rPr lang="en-GB" smtClean="0"/>
              <a:t>12/09/2025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CCB152-C4A6-4F3B-86F5-FC474C0E84E5}" type="slidenum">
              <a:rPr lang="en-GB" smtClean="0"/>
              <a:t>‹#›</a:t>
            </a:fld>
            <a:endParaRPr lang="en-GB"/>
          </a:p>
        </p:txBody>
      </p:sp>
    </p:spTree>
    <p:extLst>
      <p:ext uri="{BB962C8B-B14F-4D97-AF65-F5344CB8AC3E}">
        <p14:creationId xmlns:p14="http://schemas.microsoft.com/office/powerpoint/2010/main" val="41823393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0634" y="2330184"/>
            <a:ext cx="5106573" cy="1323439"/>
          </a:xfrm>
          <a:prstGeom prst="rect">
            <a:avLst/>
          </a:prstGeom>
          <a:noFill/>
        </p:spPr>
        <p:txBody>
          <a:bodyPr wrap="square" rtlCol="0">
            <a:spAutoFit/>
          </a:bodyPr>
          <a:lstStyle/>
          <a:p>
            <a:pPr algn="ctr"/>
            <a:r>
              <a:rPr lang="en-GB" sz="4000" dirty="0">
                <a:latin typeface="HfW cursive" panose="00000500000000000000" pitchFamily="2" charset="0"/>
              </a:rPr>
              <a:t>Welcome to Foundation Stage</a:t>
            </a:r>
          </a:p>
        </p:txBody>
      </p:sp>
      <p:pic>
        <p:nvPicPr>
          <p:cNvPr id="3" name="Picture 2">
            <a:extLst>
              <a:ext uri="{FF2B5EF4-FFF2-40B4-BE49-F238E27FC236}">
                <a16:creationId xmlns:a16="http://schemas.microsoft.com/office/drawing/2014/main" id="{F3A58372-8BAE-AFC8-F936-7C84DCAA36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449" y="3649241"/>
            <a:ext cx="3429000" cy="2561166"/>
          </a:xfrm>
          <a:prstGeom prst="rect">
            <a:avLst/>
          </a:prstGeom>
        </p:spPr>
      </p:pic>
      <p:pic>
        <p:nvPicPr>
          <p:cNvPr id="7" name="Picture 6">
            <a:extLst>
              <a:ext uri="{FF2B5EF4-FFF2-40B4-BE49-F238E27FC236}">
                <a16:creationId xmlns:a16="http://schemas.microsoft.com/office/drawing/2014/main" id="{EDA8D4E7-8B1D-BF36-C09D-8B8C64F442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9002" y="3891379"/>
            <a:ext cx="3203423" cy="2392680"/>
          </a:xfrm>
          <a:prstGeom prst="rect">
            <a:avLst/>
          </a:prstGeom>
        </p:spPr>
      </p:pic>
      <p:pic>
        <p:nvPicPr>
          <p:cNvPr id="9" name="Picture 8">
            <a:extLst>
              <a:ext uri="{FF2B5EF4-FFF2-40B4-BE49-F238E27FC236}">
                <a16:creationId xmlns:a16="http://schemas.microsoft.com/office/drawing/2014/main" id="{5D68CA25-1238-C03A-CE8E-8E0E1737E8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876904" y="539993"/>
            <a:ext cx="3062926" cy="2287741"/>
          </a:xfrm>
          <a:prstGeom prst="rect">
            <a:avLst/>
          </a:prstGeom>
        </p:spPr>
      </p:pic>
      <p:pic>
        <p:nvPicPr>
          <p:cNvPr id="12" name="Picture 11">
            <a:extLst>
              <a:ext uri="{FF2B5EF4-FFF2-40B4-BE49-F238E27FC236}">
                <a16:creationId xmlns:a16="http://schemas.microsoft.com/office/drawing/2014/main" id="{F67876F3-3C25-F0BF-81E8-2C22F0BCCE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468" y="224624"/>
            <a:ext cx="3183019" cy="2377440"/>
          </a:xfrm>
          <a:prstGeom prst="rect">
            <a:avLst/>
          </a:prstGeom>
        </p:spPr>
      </p:pic>
      <p:pic>
        <p:nvPicPr>
          <p:cNvPr id="15" name="Picture 14">
            <a:extLst>
              <a:ext uri="{FF2B5EF4-FFF2-40B4-BE49-F238E27FC236}">
                <a16:creationId xmlns:a16="http://schemas.microsoft.com/office/drawing/2014/main" id="{9A4E0B76-A039-CDB2-7AFA-A4008819F7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7168" y="74476"/>
            <a:ext cx="3020039" cy="2255708"/>
          </a:xfrm>
          <a:prstGeom prst="rect">
            <a:avLst/>
          </a:prstGeom>
        </p:spPr>
      </p:pic>
      <p:pic>
        <p:nvPicPr>
          <p:cNvPr id="18" name="Picture 17">
            <a:extLst>
              <a:ext uri="{FF2B5EF4-FFF2-40B4-BE49-F238E27FC236}">
                <a16:creationId xmlns:a16="http://schemas.microsoft.com/office/drawing/2014/main" id="{467BB707-D639-740A-5D41-656E1F7229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0793" y="3556255"/>
            <a:ext cx="4100780" cy="3062928"/>
          </a:xfrm>
          <a:prstGeom prst="rect">
            <a:avLst/>
          </a:prstGeom>
        </p:spPr>
      </p:pic>
    </p:spTree>
    <p:extLst>
      <p:ext uri="{BB962C8B-B14F-4D97-AF65-F5344CB8AC3E}">
        <p14:creationId xmlns:p14="http://schemas.microsoft.com/office/powerpoint/2010/main" val="279050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A97141-16D2-A27F-74F5-D2391C7C5B6C}"/>
              </a:ext>
            </a:extLst>
          </p:cNvPr>
          <p:cNvSpPr>
            <a:spLocks noGrp="1"/>
          </p:cNvSpPr>
          <p:nvPr>
            <p:ph idx="1"/>
          </p:nvPr>
        </p:nvSpPr>
        <p:spPr>
          <a:xfrm>
            <a:off x="677334" y="1804989"/>
            <a:ext cx="8596668" cy="3880773"/>
          </a:xfrm>
        </p:spPr>
        <p:txBody>
          <a:bodyPr>
            <a:normAutofit lnSpcReduction="10000"/>
          </a:bodyPr>
          <a:lstStyle/>
          <a:p>
            <a:r>
              <a:rPr lang="en-GB" sz="2400" dirty="0"/>
              <a:t>Rolling snack </a:t>
            </a:r>
          </a:p>
          <a:p>
            <a:r>
              <a:rPr lang="en-GB" sz="2400" dirty="0"/>
              <a:t>Snack self-registration </a:t>
            </a:r>
          </a:p>
          <a:p>
            <a:r>
              <a:rPr lang="en-GB" sz="2400" dirty="0"/>
              <a:t>Cup and jugs of water provided</a:t>
            </a:r>
          </a:p>
          <a:p>
            <a:endParaRPr lang="en-GB" sz="2400" dirty="0"/>
          </a:p>
          <a:p>
            <a:r>
              <a:rPr lang="en-GB" sz="2400" dirty="0"/>
              <a:t>Children are supervised whilst using the self-service register for lunch  </a:t>
            </a:r>
          </a:p>
          <a:p>
            <a:r>
              <a:rPr lang="en-GB" sz="2400" dirty="0"/>
              <a:t>Office provide lunch staff with list of children with lunchboxes</a:t>
            </a:r>
          </a:p>
          <a:p>
            <a:r>
              <a:rPr lang="en-GB" sz="2400" dirty="0"/>
              <a:t>Cup and jugs of water provided</a:t>
            </a:r>
          </a:p>
        </p:txBody>
      </p:sp>
      <p:sp>
        <p:nvSpPr>
          <p:cNvPr id="5" name="Title 1">
            <a:extLst>
              <a:ext uri="{FF2B5EF4-FFF2-40B4-BE49-F238E27FC236}">
                <a16:creationId xmlns:a16="http://schemas.microsoft.com/office/drawing/2014/main" id="{D9F1FC62-DEDA-1340-A0B5-CC11C7A0D5DD}"/>
              </a:ext>
            </a:extLst>
          </p:cNvPr>
          <p:cNvSpPr>
            <a:spLocks noGrp="1"/>
          </p:cNvSpPr>
          <p:nvPr>
            <p:ph type="title"/>
          </p:nvPr>
        </p:nvSpPr>
        <p:spPr>
          <a:xfrm>
            <a:off x="677334" y="609600"/>
            <a:ext cx="8596668" cy="1320800"/>
          </a:xfrm>
        </p:spPr>
        <p:txBody>
          <a:bodyPr/>
          <a:lstStyle/>
          <a:p>
            <a:r>
              <a:rPr lang="en-GB" dirty="0">
                <a:solidFill>
                  <a:schemeClr val="tx1"/>
                </a:solidFill>
              </a:rPr>
              <a:t>Snack and Lunch Times </a:t>
            </a:r>
          </a:p>
        </p:txBody>
      </p:sp>
    </p:spTree>
    <p:extLst>
      <p:ext uri="{BB962C8B-B14F-4D97-AF65-F5344CB8AC3E}">
        <p14:creationId xmlns:p14="http://schemas.microsoft.com/office/powerpoint/2010/main" val="3340782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0662D0E-DFEA-4A22-8A4E-9767B2383F18}"/>
              </a:ext>
            </a:extLst>
          </p:cNvPr>
          <p:cNvSpPr txBox="1">
            <a:spLocks/>
          </p:cNvSpPr>
          <p:nvPr/>
        </p:nvSpPr>
        <p:spPr>
          <a:xfrm>
            <a:off x="368241" y="267394"/>
            <a:ext cx="8596668" cy="63239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800" b="1" dirty="0"/>
              <a:t>Learner and Writer of the week:</a:t>
            </a:r>
            <a:endParaRPr lang="en-GB" sz="2400" b="1" dirty="0"/>
          </a:p>
          <a:p>
            <a:pPr marL="0" indent="0">
              <a:buFont typeface="Wingdings 3" charset="2"/>
              <a:buNone/>
            </a:pPr>
            <a:r>
              <a:rPr lang="en-GB" sz="2400" dirty="0"/>
              <a:t>After October half term we will select two children from each class to be our learner and writer of the week.</a:t>
            </a:r>
          </a:p>
          <a:p>
            <a:pPr marL="0" indent="0">
              <a:buFont typeface="Wingdings 3" charset="2"/>
              <a:buNone/>
            </a:pPr>
            <a:r>
              <a:rPr lang="en-GB" sz="2400" dirty="0"/>
              <a:t>The learner of the week will take home the literacy or maths buddies. </a:t>
            </a:r>
          </a:p>
          <a:p>
            <a:pPr marL="0" indent="0">
              <a:buFont typeface="Wingdings 3" charset="2"/>
              <a:buNone/>
            </a:pPr>
            <a:r>
              <a:rPr lang="en-GB" sz="2400" dirty="0"/>
              <a:t>This is an opportunity for you to foster a love of learning at home with your child. </a:t>
            </a:r>
          </a:p>
          <a:p>
            <a:pPr marL="0" indent="0">
              <a:buNone/>
            </a:pPr>
            <a:r>
              <a:rPr lang="en-GB" sz="2800" b="1" dirty="0"/>
              <a:t>Word wizard:</a:t>
            </a:r>
          </a:p>
          <a:p>
            <a:pPr marL="0" indent="0">
              <a:buNone/>
            </a:pPr>
            <a:r>
              <a:rPr lang="en-GB" sz="2400" dirty="0"/>
              <a:t>This is awarded to children who use our words that are taught as part of our vocabulary session. </a:t>
            </a:r>
          </a:p>
          <a:p>
            <a:pPr marL="0" indent="0">
              <a:buFont typeface="Wingdings 3" charset="2"/>
              <a:buNone/>
            </a:pPr>
            <a:endParaRPr lang="en-GB" sz="2800" dirty="0"/>
          </a:p>
        </p:txBody>
      </p:sp>
      <p:pic>
        <p:nvPicPr>
          <p:cNvPr id="3" name="Picture 2">
            <a:extLst>
              <a:ext uri="{FF2B5EF4-FFF2-40B4-BE49-F238E27FC236}">
                <a16:creationId xmlns:a16="http://schemas.microsoft.com/office/drawing/2014/main" id="{299970EB-B311-2CD6-0926-6015AB707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202817" y="2910060"/>
            <a:ext cx="4328158" cy="3232760"/>
          </a:xfrm>
          <a:prstGeom prst="rect">
            <a:avLst/>
          </a:prstGeom>
        </p:spPr>
      </p:pic>
    </p:spTree>
    <p:extLst>
      <p:ext uri="{BB962C8B-B14F-4D97-AF65-F5344CB8AC3E}">
        <p14:creationId xmlns:p14="http://schemas.microsoft.com/office/powerpoint/2010/main" val="196283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3CC05B-D6AF-4719-854C-3B4F5B38C9D9}"/>
              </a:ext>
            </a:extLst>
          </p:cNvPr>
          <p:cNvSpPr>
            <a:spLocks noGrp="1"/>
          </p:cNvSpPr>
          <p:nvPr>
            <p:ph idx="1"/>
          </p:nvPr>
        </p:nvSpPr>
        <p:spPr>
          <a:xfrm>
            <a:off x="639869" y="336980"/>
            <a:ext cx="6111451" cy="5565744"/>
          </a:xfrm>
        </p:spPr>
        <p:txBody>
          <a:bodyPr>
            <a:noAutofit/>
          </a:bodyPr>
          <a:lstStyle/>
          <a:p>
            <a:pPr marL="0" indent="0">
              <a:buNone/>
            </a:pPr>
            <a:r>
              <a:rPr lang="en-GB" sz="2800" b="1" dirty="0"/>
              <a:t>Seesaw</a:t>
            </a:r>
          </a:p>
          <a:p>
            <a:r>
              <a:rPr lang="en-GB" sz="2800" dirty="0"/>
              <a:t>Make sure you have set up your Seesaw account.</a:t>
            </a:r>
          </a:p>
          <a:p>
            <a:pPr marL="0" indent="0">
              <a:buNone/>
            </a:pPr>
            <a:endParaRPr lang="en-GB" sz="2800" b="1" dirty="0"/>
          </a:p>
          <a:p>
            <a:pPr marL="0" indent="0">
              <a:buNone/>
            </a:pPr>
            <a:r>
              <a:rPr lang="en-GB" sz="2800" b="1" dirty="0"/>
              <a:t>Recommended home learning for reception children:</a:t>
            </a:r>
          </a:p>
          <a:p>
            <a:r>
              <a:rPr lang="en-GB" sz="2400" dirty="0"/>
              <a:t>Daily reading (a mixture of being read to and reading phonics books)</a:t>
            </a:r>
          </a:p>
          <a:p>
            <a:r>
              <a:rPr lang="en-GB" sz="2400" dirty="0"/>
              <a:t>Weekly – 2/3 sessions on </a:t>
            </a:r>
            <a:r>
              <a:rPr lang="en-GB" sz="2400" dirty="0" err="1"/>
              <a:t>Numbots</a:t>
            </a:r>
            <a:r>
              <a:rPr lang="en-GB" sz="2400" dirty="0"/>
              <a:t>. </a:t>
            </a:r>
          </a:p>
          <a:p>
            <a:pPr marL="0" indent="0">
              <a:buNone/>
            </a:pPr>
            <a:endParaRPr lang="en-GB" sz="2400" dirty="0"/>
          </a:p>
          <a:p>
            <a:endParaRPr lang="en-GB" sz="2400" dirty="0"/>
          </a:p>
        </p:txBody>
      </p:sp>
      <p:pic>
        <p:nvPicPr>
          <p:cNvPr id="5" name="Picture 4">
            <a:extLst>
              <a:ext uri="{FF2B5EF4-FFF2-40B4-BE49-F238E27FC236}">
                <a16:creationId xmlns:a16="http://schemas.microsoft.com/office/drawing/2014/main" id="{C91DBBEE-33F3-C2BB-3326-433108C52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16422" y="1085336"/>
            <a:ext cx="4602478" cy="3437653"/>
          </a:xfrm>
          <a:prstGeom prst="rect">
            <a:avLst/>
          </a:prstGeom>
        </p:spPr>
      </p:pic>
    </p:spTree>
    <p:extLst>
      <p:ext uri="{BB962C8B-B14F-4D97-AF65-F5344CB8AC3E}">
        <p14:creationId xmlns:p14="http://schemas.microsoft.com/office/powerpoint/2010/main" val="341755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AD14-5C40-920C-48B5-3D08B8DA1CD3}"/>
              </a:ext>
            </a:extLst>
          </p:cNvPr>
          <p:cNvSpPr>
            <a:spLocks noGrp="1"/>
          </p:cNvSpPr>
          <p:nvPr>
            <p:ph type="title"/>
          </p:nvPr>
        </p:nvSpPr>
        <p:spPr/>
        <p:txBody>
          <a:bodyPr/>
          <a:lstStyle/>
          <a:p>
            <a:r>
              <a:rPr lang="en-GB" dirty="0">
                <a:solidFill>
                  <a:schemeClr val="tx1"/>
                </a:solidFill>
              </a:rPr>
              <a:t>Supporting at home </a:t>
            </a:r>
          </a:p>
        </p:txBody>
      </p:sp>
      <p:pic>
        <p:nvPicPr>
          <p:cNvPr id="5" name="Content Placeholder 4">
            <a:extLst>
              <a:ext uri="{FF2B5EF4-FFF2-40B4-BE49-F238E27FC236}">
                <a16:creationId xmlns:a16="http://schemas.microsoft.com/office/drawing/2014/main" id="{3B7AECB4-C6E2-3954-75B4-A6987B97EA1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97302" y="209868"/>
            <a:ext cx="5196634" cy="3881437"/>
          </a:xfrm>
        </p:spPr>
      </p:pic>
      <p:sp>
        <p:nvSpPr>
          <p:cNvPr id="6" name="Content Placeholder 2">
            <a:extLst>
              <a:ext uri="{FF2B5EF4-FFF2-40B4-BE49-F238E27FC236}">
                <a16:creationId xmlns:a16="http://schemas.microsoft.com/office/drawing/2014/main" id="{05B8ACBC-6144-FD80-6F24-2CFC553583DF}"/>
              </a:ext>
            </a:extLst>
          </p:cNvPr>
          <p:cNvSpPr txBox="1">
            <a:spLocks/>
          </p:cNvSpPr>
          <p:nvPr/>
        </p:nvSpPr>
        <p:spPr>
          <a:xfrm>
            <a:off x="677334" y="1512250"/>
            <a:ext cx="5418666" cy="3881437"/>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GB" sz="2400" dirty="0"/>
          </a:p>
          <a:p>
            <a:r>
              <a:rPr lang="en-GB" sz="2400" dirty="0"/>
              <a:t>Daily reading.</a:t>
            </a:r>
          </a:p>
          <a:p>
            <a:r>
              <a:rPr lang="en-GB" sz="2400" dirty="0"/>
              <a:t>Name writing.</a:t>
            </a:r>
          </a:p>
          <a:p>
            <a:r>
              <a:rPr lang="en-GB" sz="2400" dirty="0"/>
              <a:t>Letter formation.</a:t>
            </a:r>
          </a:p>
          <a:p>
            <a:r>
              <a:rPr lang="en-GB" sz="2400" dirty="0"/>
              <a:t>Numbots.</a:t>
            </a:r>
          </a:p>
          <a:p>
            <a:r>
              <a:rPr lang="en-GB" sz="2400" dirty="0"/>
              <a:t>Putting on coats and doing zips up independently.</a:t>
            </a:r>
          </a:p>
          <a:p>
            <a:r>
              <a:rPr lang="en-GB" sz="2400" dirty="0"/>
              <a:t>Using cutlery. </a:t>
            </a:r>
          </a:p>
          <a:p>
            <a:endParaRPr lang="en-GB" sz="2400" dirty="0"/>
          </a:p>
          <a:p>
            <a:endParaRPr lang="en-GB" dirty="0"/>
          </a:p>
        </p:txBody>
      </p:sp>
    </p:spTree>
    <p:extLst>
      <p:ext uri="{BB962C8B-B14F-4D97-AF65-F5344CB8AC3E}">
        <p14:creationId xmlns:p14="http://schemas.microsoft.com/office/powerpoint/2010/main" val="3764782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BA77-8BA9-5386-270F-869B16AAFFE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FF6DCA7-3131-648A-42AF-060483E470E6}"/>
              </a:ext>
            </a:extLst>
          </p:cNvPr>
          <p:cNvSpPr>
            <a:spLocks noGrp="1"/>
          </p:cNvSpPr>
          <p:nvPr>
            <p:ph idx="1"/>
          </p:nvPr>
        </p:nvSpPr>
        <p:spPr/>
        <p:txBody>
          <a:bodyPr/>
          <a:lstStyle/>
          <a:p>
            <a:endParaRPr lang="en-GB" dirty="0"/>
          </a:p>
        </p:txBody>
      </p:sp>
      <p:pic>
        <p:nvPicPr>
          <p:cNvPr id="4" name="Picture 2" descr="Image result for have you filled a bucket today">
            <a:extLst>
              <a:ext uri="{FF2B5EF4-FFF2-40B4-BE49-F238E27FC236}">
                <a16:creationId xmlns:a16="http://schemas.microsoft.com/office/drawing/2014/main" id="{59F4ADD3-7551-E1AE-F60B-F56567DDB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721" y="1043337"/>
            <a:ext cx="6799281" cy="520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120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65D0-EF3B-3DE2-38F2-5B16B9216920}"/>
              </a:ext>
            </a:extLst>
          </p:cNvPr>
          <p:cNvSpPr>
            <a:spLocks noGrp="1"/>
          </p:cNvSpPr>
          <p:nvPr>
            <p:ph type="title"/>
          </p:nvPr>
        </p:nvSpPr>
        <p:spPr/>
        <p:txBody>
          <a:bodyPr/>
          <a:lstStyle/>
          <a:p>
            <a:r>
              <a:rPr lang="en-GB" dirty="0">
                <a:solidFill>
                  <a:schemeClr val="tx1"/>
                </a:solidFill>
              </a:rPr>
              <a:t>Special Events </a:t>
            </a:r>
          </a:p>
        </p:txBody>
      </p:sp>
      <p:pic>
        <p:nvPicPr>
          <p:cNvPr id="5" name="Picture 4">
            <a:extLst>
              <a:ext uri="{FF2B5EF4-FFF2-40B4-BE49-F238E27FC236}">
                <a16:creationId xmlns:a16="http://schemas.microsoft.com/office/drawing/2014/main" id="{185A5CA4-3DC2-27CD-6EF1-C0D1A18359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553955" y="1796217"/>
            <a:ext cx="4697411" cy="3523058"/>
          </a:xfrm>
          <a:prstGeom prst="rect">
            <a:avLst/>
          </a:prstGeom>
        </p:spPr>
      </p:pic>
      <p:pic>
        <p:nvPicPr>
          <p:cNvPr id="7" name="Picture 6">
            <a:extLst>
              <a:ext uri="{FF2B5EF4-FFF2-40B4-BE49-F238E27FC236}">
                <a16:creationId xmlns:a16="http://schemas.microsoft.com/office/drawing/2014/main" id="{C78EEE12-61B5-04D5-41A6-1B255FE1C2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900" y="1669018"/>
            <a:ext cx="5617140" cy="3777456"/>
          </a:xfrm>
          <a:prstGeom prst="rect">
            <a:avLst/>
          </a:prstGeom>
        </p:spPr>
      </p:pic>
    </p:spTree>
    <p:extLst>
      <p:ext uri="{BB962C8B-B14F-4D97-AF65-F5344CB8AC3E}">
        <p14:creationId xmlns:p14="http://schemas.microsoft.com/office/powerpoint/2010/main" val="410740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999" y="383305"/>
            <a:ext cx="8596668" cy="6072703"/>
          </a:xfrm>
        </p:spPr>
        <p:txBody>
          <a:bodyPr>
            <a:normAutofit/>
          </a:bodyPr>
          <a:lstStyle/>
          <a:p>
            <a:r>
              <a:rPr lang="en-GB" sz="2400" dirty="0"/>
              <a:t>Other information:</a:t>
            </a:r>
          </a:p>
          <a:p>
            <a:r>
              <a:rPr lang="en-GB" sz="2400" dirty="0"/>
              <a:t>Labels </a:t>
            </a:r>
          </a:p>
          <a:p>
            <a:r>
              <a:rPr lang="en-GB" sz="2400" dirty="0"/>
              <a:t>Illness</a:t>
            </a:r>
          </a:p>
          <a:p>
            <a:r>
              <a:rPr lang="en-GB" sz="2400" dirty="0"/>
              <a:t>Water bottles and lunchboxes</a:t>
            </a:r>
          </a:p>
          <a:p>
            <a:r>
              <a:rPr lang="en-GB" sz="2400" dirty="0"/>
              <a:t>Key workers</a:t>
            </a:r>
          </a:p>
          <a:p>
            <a:r>
              <a:rPr lang="en-GB" sz="2400" dirty="0"/>
              <a:t>Wow Moments</a:t>
            </a:r>
          </a:p>
          <a:p>
            <a:r>
              <a:rPr lang="en-GB" sz="2400" dirty="0"/>
              <a:t>Home times</a:t>
            </a:r>
          </a:p>
          <a:p>
            <a:r>
              <a:rPr lang="en-GB" sz="2400" dirty="0"/>
              <a:t>Coats and wellies</a:t>
            </a:r>
          </a:p>
          <a:p>
            <a:r>
              <a:rPr lang="en-GB" sz="2400" dirty="0"/>
              <a:t>Birthday books</a:t>
            </a:r>
          </a:p>
          <a:p>
            <a:r>
              <a:rPr lang="en-GB" sz="2400" dirty="0"/>
              <a:t>Invitations </a:t>
            </a:r>
          </a:p>
        </p:txBody>
      </p:sp>
      <p:pic>
        <p:nvPicPr>
          <p:cNvPr id="9" name="Picture 8">
            <a:extLst>
              <a:ext uri="{FF2B5EF4-FFF2-40B4-BE49-F238E27FC236}">
                <a16:creationId xmlns:a16="http://schemas.microsoft.com/office/drawing/2014/main" id="{B30292C1-1F3E-5624-A0BC-A720910AD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60" y="443452"/>
            <a:ext cx="3234532" cy="2415916"/>
          </a:xfrm>
          <a:prstGeom prst="rect">
            <a:avLst/>
          </a:prstGeom>
        </p:spPr>
      </p:pic>
      <p:pic>
        <p:nvPicPr>
          <p:cNvPr id="11" name="Picture 10">
            <a:extLst>
              <a:ext uri="{FF2B5EF4-FFF2-40B4-BE49-F238E27FC236}">
                <a16:creationId xmlns:a16="http://schemas.microsoft.com/office/drawing/2014/main" id="{AABDDE44-AF82-AB61-CBB7-C7EC56B51F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1556" y="3261360"/>
            <a:ext cx="4815336" cy="3596640"/>
          </a:xfrm>
          <a:prstGeom prst="rect">
            <a:avLst/>
          </a:prstGeom>
        </p:spPr>
      </p:pic>
    </p:spTree>
    <p:extLst>
      <p:ext uri="{BB962C8B-B14F-4D97-AF65-F5344CB8AC3E}">
        <p14:creationId xmlns:p14="http://schemas.microsoft.com/office/powerpoint/2010/main" val="15659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881" y="487906"/>
            <a:ext cx="8596668" cy="3880773"/>
          </a:xfrm>
        </p:spPr>
        <p:txBody>
          <a:bodyPr>
            <a:normAutofit fontScale="25000" lnSpcReduction="20000"/>
          </a:bodyPr>
          <a:lstStyle/>
          <a:p>
            <a:pPr marL="0" indent="0">
              <a:buNone/>
            </a:pPr>
            <a:r>
              <a:rPr lang="en-GB" sz="9600" dirty="0"/>
              <a:t>Thank you for coming!</a:t>
            </a:r>
          </a:p>
          <a:p>
            <a:r>
              <a:rPr lang="en-GB" sz="9600" dirty="0"/>
              <a:t>If you have any other questions or concerns throughout the year come and see us anytime.</a:t>
            </a:r>
          </a:p>
          <a:p>
            <a:pPr marL="0" indent="0">
              <a:buNone/>
            </a:pPr>
            <a:r>
              <a:rPr lang="en-GB" sz="9600" b="1" u="sng" dirty="0"/>
              <a:t>Communication</a:t>
            </a:r>
          </a:p>
          <a:p>
            <a:r>
              <a:rPr lang="en-GB" sz="9600" dirty="0"/>
              <a:t>After school.</a:t>
            </a:r>
          </a:p>
          <a:p>
            <a:r>
              <a:rPr lang="en-GB" sz="9600" dirty="0"/>
              <a:t>Telephone messages via the school office.</a:t>
            </a:r>
          </a:p>
          <a:p>
            <a:r>
              <a:rPr lang="en-GB" sz="9600" dirty="0"/>
              <a:t>Email via the school office.</a:t>
            </a:r>
          </a:p>
          <a:p>
            <a:r>
              <a:rPr lang="en-GB" sz="9600" dirty="0"/>
              <a:t>School website</a:t>
            </a:r>
          </a:p>
          <a:p>
            <a:r>
              <a:rPr lang="en-GB" sz="9600" dirty="0"/>
              <a:t>Newsletters</a:t>
            </a:r>
          </a:p>
          <a:p>
            <a:r>
              <a:rPr lang="en-GB" sz="9600" dirty="0"/>
              <a:t>Seesaw</a:t>
            </a:r>
          </a:p>
          <a:p>
            <a:r>
              <a:rPr lang="en-GB" sz="9600" dirty="0"/>
              <a:t>Parent Evenings</a:t>
            </a:r>
          </a:p>
          <a:p>
            <a:r>
              <a:rPr lang="en-GB" sz="9600" dirty="0"/>
              <a:t>In the mornings </a:t>
            </a:r>
            <a:endParaRPr lang="en-GB" dirty="0"/>
          </a:p>
        </p:txBody>
      </p:sp>
    </p:spTree>
    <p:extLst>
      <p:ext uri="{BB962C8B-B14F-4D97-AF65-F5344CB8AC3E}">
        <p14:creationId xmlns:p14="http://schemas.microsoft.com/office/powerpoint/2010/main" val="498133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63B6-C5A0-D4C3-5396-209C7713E1F2}"/>
              </a:ext>
            </a:extLst>
          </p:cNvPr>
          <p:cNvSpPr txBox="1">
            <a:spLocks noGrp="1"/>
          </p:cNvSpPr>
          <p:nvPr>
            <p:ph type="title"/>
          </p:nvPr>
        </p:nvSpPr>
        <p:spPr>
          <a:xfrm>
            <a:off x="810066" y="192261"/>
            <a:ext cx="10515600" cy="1325559"/>
          </a:xfrm>
        </p:spPr>
        <p:txBody>
          <a:bodyPr anchorCtr="1"/>
          <a:lstStyle/>
          <a:p>
            <a:pPr lvl="0" algn="ctr"/>
            <a:r>
              <a:rPr lang="en-GB" dirty="0">
                <a:solidFill>
                  <a:schemeClr val="tx1"/>
                </a:solidFill>
                <a:latin typeface="HfW cursive" pitchFamily="2"/>
              </a:rPr>
              <a:t>Meet the Foundation Stage Team</a:t>
            </a:r>
          </a:p>
        </p:txBody>
      </p:sp>
      <p:pic>
        <p:nvPicPr>
          <p:cNvPr id="3" name="Picture 4" descr="Image result for wychwood primary school">
            <a:extLst>
              <a:ext uri="{FF2B5EF4-FFF2-40B4-BE49-F238E27FC236}">
                <a16:creationId xmlns:a16="http://schemas.microsoft.com/office/drawing/2014/main" id="{A3366E10-BE44-163B-9F37-BA306523CC3C}"/>
              </a:ext>
            </a:extLst>
          </p:cNvPr>
          <p:cNvPicPr>
            <a:picLocks noChangeAspect="1"/>
          </p:cNvPicPr>
          <p:nvPr/>
        </p:nvPicPr>
        <p:blipFill>
          <a:blip r:embed="rId3"/>
          <a:srcRect/>
          <a:stretch>
            <a:fillRect/>
          </a:stretch>
        </p:blipFill>
        <p:spPr>
          <a:xfrm>
            <a:off x="0" y="6064739"/>
            <a:ext cx="1278194" cy="793251"/>
          </a:xfrm>
          <a:prstGeom prst="rect">
            <a:avLst/>
          </a:prstGeom>
          <a:noFill/>
          <a:ln cap="flat">
            <a:noFill/>
          </a:ln>
        </p:spPr>
      </p:pic>
      <p:pic>
        <p:nvPicPr>
          <p:cNvPr id="4" name="Picture 4" descr="Image result for wychwood primary school">
            <a:extLst>
              <a:ext uri="{FF2B5EF4-FFF2-40B4-BE49-F238E27FC236}">
                <a16:creationId xmlns:a16="http://schemas.microsoft.com/office/drawing/2014/main" id="{FE1B774F-9775-FAB3-A00C-72270EF3D6AA}"/>
              </a:ext>
            </a:extLst>
          </p:cNvPr>
          <p:cNvPicPr>
            <a:picLocks noChangeAspect="1"/>
          </p:cNvPicPr>
          <p:nvPr/>
        </p:nvPicPr>
        <p:blipFill>
          <a:blip r:embed="rId3"/>
          <a:srcRect/>
          <a:stretch>
            <a:fillRect/>
          </a:stretch>
        </p:blipFill>
        <p:spPr>
          <a:xfrm>
            <a:off x="10993227" y="6064739"/>
            <a:ext cx="1278194" cy="793260"/>
          </a:xfrm>
          <a:prstGeom prst="rect">
            <a:avLst/>
          </a:prstGeom>
          <a:noFill/>
          <a:ln cap="flat">
            <a:noFill/>
          </a:ln>
        </p:spPr>
      </p:pic>
      <p:sp>
        <p:nvSpPr>
          <p:cNvPr id="5" name="TextBox 14">
            <a:extLst>
              <a:ext uri="{FF2B5EF4-FFF2-40B4-BE49-F238E27FC236}">
                <a16:creationId xmlns:a16="http://schemas.microsoft.com/office/drawing/2014/main" id="{526581CF-D17F-632F-8A9B-9CC5EC792E51}"/>
              </a:ext>
            </a:extLst>
          </p:cNvPr>
          <p:cNvSpPr txBox="1"/>
          <p:nvPr/>
        </p:nvSpPr>
        <p:spPr>
          <a:xfrm>
            <a:off x="1052392" y="2977588"/>
            <a:ext cx="2401808"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HfW cursive" pitchFamily="2"/>
              </a:rPr>
              <a:t>Mrs Laura White (EYFS Lead)</a:t>
            </a:r>
          </a:p>
        </p:txBody>
      </p:sp>
      <p:sp>
        <p:nvSpPr>
          <p:cNvPr id="6" name="TextBox 15">
            <a:extLst>
              <a:ext uri="{FF2B5EF4-FFF2-40B4-BE49-F238E27FC236}">
                <a16:creationId xmlns:a16="http://schemas.microsoft.com/office/drawing/2014/main" id="{A920C372-9680-2355-6952-20A717429925}"/>
              </a:ext>
            </a:extLst>
          </p:cNvPr>
          <p:cNvSpPr txBox="1"/>
          <p:nvPr/>
        </p:nvSpPr>
        <p:spPr>
          <a:xfrm>
            <a:off x="8677308" y="2922998"/>
            <a:ext cx="1958507"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HfW cursive" pitchFamily="2"/>
              </a:rPr>
              <a:t>Miss Rhodes (Ash Class Teacher)</a:t>
            </a:r>
          </a:p>
        </p:txBody>
      </p:sp>
      <p:pic>
        <p:nvPicPr>
          <p:cNvPr id="7" name="Picture 2" descr="Image preview">
            <a:extLst>
              <a:ext uri="{FF2B5EF4-FFF2-40B4-BE49-F238E27FC236}">
                <a16:creationId xmlns:a16="http://schemas.microsoft.com/office/drawing/2014/main" id="{3191EFE1-4FAA-59C3-192D-CCA6B6504EEB}"/>
              </a:ext>
            </a:extLst>
          </p:cNvPr>
          <p:cNvPicPr>
            <a:picLocks noChangeAspect="1"/>
          </p:cNvPicPr>
          <p:nvPr/>
        </p:nvPicPr>
        <p:blipFill>
          <a:blip r:embed="rId4"/>
          <a:srcRect t="19957" r="8336"/>
          <a:stretch>
            <a:fillRect/>
          </a:stretch>
        </p:blipFill>
        <p:spPr>
          <a:xfrm>
            <a:off x="4807613" y="1105680"/>
            <a:ext cx="2354077" cy="1848212"/>
          </a:xfrm>
          <a:prstGeom prst="rect">
            <a:avLst/>
          </a:prstGeom>
          <a:noFill/>
          <a:ln cap="flat">
            <a:noFill/>
          </a:ln>
        </p:spPr>
      </p:pic>
      <p:sp>
        <p:nvSpPr>
          <p:cNvPr id="8" name="TextBox 15">
            <a:extLst>
              <a:ext uri="{FF2B5EF4-FFF2-40B4-BE49-F238E27FC236}">
                <a16:creationId xmlns:a16="http://schemas.microsoft.com/office/drawing/2014/main" id="{1DFC02D8-584E-496E-03B0-A27E15716F15}"/>
              </a:ext>
            </a:extLst>
          </p:cNvPr>
          <p:cNvSpPr txBox="1"/>
          <p:nvPr/>
        </p:nvSpPr>
        <p:spPr>
          <a:xfrm>
            <a:off x="4807613" y="3018852"/>
            <a:ext cx="2516282"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HfW cursive" pitchFamily="2"/>
              </a:rPr>
              <a:t>Miss Jackson (Hazel Class Teacher)</a:t>
            </a:r>
          </a:p>
        </p:txBody>
      </p:sp>
      <p:sp>
        <p:nvSpPr>
          <p:cNvPr id="9" name="TextBox 18">
            <a:extLst>
              <a:ext uri="{FF2B5EF4-FFF2-40B4-BE49-F238E27FC236}">
                <a16:creationId xmlns:a16="http://schemas.microsoft.com/office/drawing/2014/main" id="{19C33032-E7E1-153B-C9AD-EEE321D2A3DD}"/>
              </a:ext>
            </a:extLst>
          </p:cNvPr>
          <p:cNvSpPr txBox="1"/>
          <p:nvPr/>
        </p:nvSpPr>
        <p:spPr>
          <a:xfrm>
            <a:off x="4181936" y="5827156"/>
            <a:ext cx="1685412"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HfW cursive" pitchFamily="2"/>
              </a:rPr>
              <a:t>Mrs Edginton (TA)</a:t>
            </a:r>
            <a:endParaRPr lang="en-GB" sz="1800" b="0" i="0" u="none" strike="noStrike" kern="1200" cap="none" spc="0" baseline="0" dirty="0">
              <a:solidFill>
                <a:srgbClr val="000000"/>
              </a:solidFill>
              <a:uFillTx/>
              <a:latin typeface="HfW cursive" pitchFamily="2"/>
            </a:endParaRPr>
          </a:p>
        </p:txBody>
      </p:sp>
      <p:sp>
        <p:nvSpPr>
          <p:cNvPr id="10" name="TextBox 18">
            <a:extLst>
              <a:ext uri="{FF2B5EF4-FFF2-40B4-BE49-F238E27FC236}">
                <a16:creationId xmlns:a16="http://schemas.microsoft.com/office/drawing/2014/main" id="{B9B5F78E-BDC0-7F40-1BED-E956C556D9C8}"/>
              </a:ext>
            </a:extLst>
          </p:cNvPr>
          <p:cNvSpPr txBox="1"/>
          <p:nvPr/>
        </p:nvSpPr>
        <p:spPr>
          <a:xfrm>
            <a:off x="7991486" y="5858666"/>
            <a:ext cx="1685412"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HfW cursive" pitchFamily="2"/>
              </a:rPr>
              <a:t>Miss Flynn (TA)</a:t>
            </a:r>
            <a:endParaRPr lang="en-GB" sz="1800" b="0" i="0" u="none" strike="noStrike" kern="1200" cap="none" spc="0" baseline="0" dirty="0">
              <a:solidFill>
                <a:srgbClr val="000000"/>
              </a:solidFill>
              <a:uFillTx/>
              <a:latin typeface="HfW cursive" pitchFamily="2"/>
            </a:endParaRPr>
          </a:p>
        </p:txBody>
      </p:sp>
      <p:pic>
        <p:nvPicPr>
          <p:cNvPr id="11" name="Picture 23">
            <a:extLst>
              <a:ext uri="{FF2B5EF4-FFF2-40B4-BE49-F238E27FC236}">
                <a16:creationId xmlns:a16="http://schemas.microsoft.com/office/drawing/2014/main" id="{1A71B5F2-8AD0-28CE-C6A9-49C9F30B1165}"/>
              </a:ext>
            </a:extLst>
          </p:cNvPr>
          <p:cNvPicPr>
            <a:picLocks noChangeAspect="1"/>
          </p:cNvPicPr>
          <p:nvPr/>
        </p:nvPicPr>
        <p:blipFill>
          <a:blip r:embed="rId5"/>
          <a:srcRect l="32379" t="27919" r="39161" b="34412"/>
          <a:stretch>
            <a:fillRect/>
          </a:stretch>
        </p:blipFill>
        <p:spPr>
          <a:xfrm>
            <a:off x="7941703" y="4122084"/>
            <a:ext cx="1685412" cy="1679611"/>
          </a:xfrm>
          <a:prstGeom prst="rect">
            <a:avLst/>
          </a:prstGeom>
          <a:noFill/>
          <a:ln cap="flat">
            <a:noFill/>
          </a:ln>
        </p:spPr>
      </p:pic>
      <p:sp>
        <p:nvSpPr>
          <p:cNvPr id="12" name="TextBox 18">
            <a:extLst>
              <a:ext uri="{FF2B5EF4-FFF2-40B4-BE49-F238E27FC236}">
                <a16:creationId xmlns:a16="http://schemas.microsoft.com/office/drawing/2014/main" id="{6908F5A0-C2D9-7D29-A077-436DB9EAC5DD}"/>
              </a:ext>
            </a:extLst>
          </p:cNvPr>
          <p:cNvSpPr txBox="1"/>
          <p:nvPr/>
        </p:nvSpPr>
        <p:spPr>
          <a:xfrm>
            <a:off x="6145408" y="5858666"/>
            <a:ext cx="1685412"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HfW cursive" pitchFamily="2"/>
              </a:rPr>
              <a:t>Mrs Elderfield (TA)</a:t>
            </a:r>
            <a:endParaRPr lang="en-GB" sz="1800" b="0" i="0" u="none" strike="noStrike" kern="1200" cap="none" spc="0" baseline="0">
              <a:solidFill>
                <a:srgbClr val="000000"/>
              </a:solidFill>
              <a:uFillTx/>
              <a:latin typeface="HfW cursive" pitchFamily="2"/>
            </a:endParaRPr>
          </a:p>
        </p:txBody>
      </p:sp>
      <p:pic>
        <p:nvPicPr>
          <p:cNvPr id="13" name="Picture 20" descr="A person smiling at camera&#10;&#10;AI-generated content may be incorrect.">
            <a:extLst>
              <a:ext uri="{FF2B5EF4-FFF2-40B4-BE49-F238E27FC236}">
                <a16:creationId xmlns:a16="http://schemas.microsoft.com/office/drawing/2014/main" id="{460CD2EE-6C12-A6DF-5525-C2434FEEF1F3}"/>
              </a:ext>
            </a:extLst>
          </p:cNvPr>
          <p:cNvPicPr>
            <a:picLocks noChangeAspect="1"/>
          </p:cNvPicPr>
          <p:nvPr/>
        </p:nvPicPr>
        <p:blipFill>
          <a:blip r:embed="rId6"/>
          <a:srcRect l="26589" t="23397" r="32099" b="23128"/>
          <a:stretch>
            <a:fillRect/>
          </a:stretch>
        </p:blipFill>
        <p:spPr>
          <a:xfrm rot="5400013">
            <a:off x="6071360" y="4151775"/>
            <a:ext cx="1694758" cy="1645471"/>
          </a:xfrm>
          <a:prstGeom prst="rect">
            <a:avLst/>
          </a:prstGeom>
          <a:noFill/>
          <a:ln cap="flat">
            <a:noFill/>
          </a:ln>
        </p:spPr>
      </p:pic>
      <p:pic>
        <p:nvPicPr>
          <p:cNvPr id="14" name="Picture 21" descr="A person smiling at camera&#10;&#10;AI-generated content may be incorrect.">
            <a:extLst>
              <a:ext uri="{FF2B5EF4-FFF2-40B4-BE49-F238E27FC236}">
                <a16:creationId xmlns:a16="http://schemas.microsoft.com/office/drawing/2014/main" id="{D4F9C6E7-C090-D44D-943F-4A846FEA3EBD}"/>
              </a:ext>
            </a:extLst>
          </p:cNvPr>
          <p:cNvPicPr>
            <a:picLocks noChangeAspect="1"/>
          </p:cNvPicPr>
          <p:nvPr/>
        </p:nvPicPr>
        <p:blipFill>
          <a:blip r:embed="rId7"/>
          <a:srcRect l="24953" t="21486" r="38824" b="26629"/>
          <a:stretch>
            <a:fillRect/>
          </a:stretch>
        </p:blipFill>
        <p:spPr>
          <a:xfrm rot="5400013">
            <a:off x="4211580" y="4113799"/>
            <a:ext cx="1623855" cy="1744574"/>
          </a:xfrm>
          <a:prstGeom prst="rect">
            <a:avLst/>
          </a:prstGeom>
          <a:noFill/>
          <a:ln cap="flat">
            <a:noFill/>
          </a:ln>
        </p:spPr>
      </p:pic>
      <p:pic>
        <p:nvPicPr>
          <p:cNvPr id="15" name="Picture 22" descr="A person holding a drink&#10;&#10;Description automatically generated">
            <a:extLst>
              <a:ext uri="{FF2B5EF4-FFF2-40B4-BE49-F238E27FC236}">
                <a16:creationId xmlns:a16="http://schemas.microsoft.com/office/drawing/2014/main" id="{6C6F89E6-9D88-3A94-D5E6-FFD162EA0A6A}"/>
              </a:ext>
            </a:extLst>
          </p:cNvPr>
          <p:cNvPicPr>
            <a:picLocks noChangeAspect="1"/>
          </p:cNvPicPr>
          <p:nvPr/>
        </p:nvPicPr>
        <p:blipFill>
          <a:blip r:embed="rId8"/>
          <a:srcRect l="19209" t="4884" r="15019" b="45547"/>
          <a:stretch>
            <a:fillRect/>
          </a:stretch>
        </p:blipFill>
        <p:spPr>
          <a:xfrm>
            <a:off x="8834192" y="1124492"/>
            <a:ext cx="1801624" cy="1810932"/>
          </a:xfrm>
          <a:prstGeom prst="rect">
            <a:avLst/>
          </a:prstGeom>
          <a:noFill/>
          <a:ln cap="flat">
            <a:noFill/>
          </a:ln>
        </p:spPr>
      </p:pic>
      <p:pic>
        <p:nvPicPr>
          <p:cNvPr id="16" name="Picture 15" descr="A person smiling at camera&#10;&#10;AI-generated content may be incorrect.">
            <a:extLst>
              <a:ext uri="{FF2B5EF4-FFF2-40B4-BE49-F238E27FC236}">
                <a16:creationId xmlns:a16="http://schemas.microsoft.com/office/drawing/2014/main" id="{F99BA2BC-44CC-4DEF-BF38-A527658034E3}"/>
              </a:ext>
            </a:extLst>
          </p:cNvPr>
          <p:cNvPicPr>
            <a:picLocks noChangeAspect="1"/>
          </p:cNvPicPr>
          <p:nvPr/>
        </p:nvPicPr>
        <p:blipFill>
          <a:blip r:embed="rId9"/>
          <a:srcRect/>
          <a:stretch>
            <a:fillRect/>
          </a:stretch>
        </p:blipFill>
        <p:spPr>
          <a:xfrm rot="5400013">
            <a:off x="1358094" y="1329437"/>
            <a:ext cx="1790404" cy="1342896"/>
          </a:xfrm>
          <a:prstGeom prst="rect">
            <a:avLst/>
          </a:prstGeom>
          <a:noFill/>
          <a:ln cap="flat">
            <a:noFill/>
          </a:ln>
        </p:spPr>
      </p:pic>
      <p:sp>
        <p:nvSpPr>
          <p:cNvPr id="17" name="TextBox 18">
            <a:extLst>
              <a:ext uri="{FF2B5EF4-FFF2-40B4-BE49-F238E27FC236}">
                <a16:creationId xmlns:a16="http://schemas.microsoft.com/office/drawing/2014/main" id="{31E47959-0AE0-E344-6611-059738B70080}"/>
              </a:ext>
            </a:extLst>
          </p:cNvPr>
          <p:cNvSpPr txBox="1"/>
          <p:nvPr/>
        </p:nvSpPr>
        <p:spPr>
          <a:xfrm>
            <a:off x="2357494" y="5821893"/>
            <a:ext cx="168541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HfW cursive" pitchFamily="2"/>
              </a:rPr>
              <a:t>Miss Pavey (TA)</a:t>
            </a:r>
            <a:endParaRPr lang="en-GB" sz="1800" b="0" i="0" u="none" strike="noStrike" kern="1200" cap="none" spc="0" baseline="0" dirty="0">
              <a:solidFill>
                <a:srgbClr val="000000"/>
              </a:solidFill>
              <a:uFillTx/>
              <a:latin typeface="HfW cursive" pitchFamily="2"/>
            </a:endParaRPr>
          </a:p>
        </p:txBody>
      </p:sp>
      <p:pic>
        <p:nvPicPr>
          <p:cNvPr id="19" name="Picture 18" descr="A person wearing glasses and smiling&#10;&#10;AI-generated content may be incorrect.">
            <a:extLst>
              <a:ext uri="{FF2B5EF4-FFF2-40B4-BE49-F238E27FC236}">
                <a16:creationId xmlns:a16="http://schemas.microsoft.com/office/drawing/2014/main" id="{34CE8AD7-D144-7936-8900-9A575AFE093F}"/>
              </a:ext>
            </a:extLst>
          </p:cNvPr>
          <p:cNvPicPr>
            <a:picLocks noChangeAspect="1"/>
          </p:cNvPicPr>
          <p:nvPr/>
        </p:nvPicPr>
        <p:blipFill>
          <a:blip r:embed="rId10" cstate="print">
            <a:extLst>
              <a:ext uri="{28A0092B-C50C-407E-A947-70E740481C1C}">
                <a14:useLocalDpi xmlns:a14="http://schemas.microsoft.com/office/drawing/2010/main" val="0"/>
              </a:ext>
            </a:extLst>
          </a:blip>
          <a:srcRect l="31852" t="12379" r="7528" b="10084"/>
          <a:stretch>
            <a:fillRect/>
          </a:stretch>
        </p:blipFill>
        <p:spPr>
          <a:xfrm rot="5400000">
            <a:off x="2360170" y="4207194"/>
            <a:ext cx="1623861" cy="15577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846" y="365711"/>
            <a:ext cx="7964854" cy="6329778"/>
          </a:xfrm>
          <a:noFill/>
        </p:spPr>
        <p:txBody>
          <a:bodyPr>
            <a:normAutofit/>
          </a:bodyPr>
          <a:lstStyle/>
          <a:p>
            <a:pPr marL="0" indent="0">
              <a:buNone/>
            </a:pPr>
            <a:r>
              <a:rPr lang="en-GB" sz="2800" u="sng" dirty="0"/>
              <a:t>Routine</a:t>
            </a:r>
            <a:endParaRPr lang="en-GB" sz="2800" dirty="0"/>
          </a:p>
          <a:p>
            <a:r>
              <a:rPr lang="en-GB" sz="2400" dirty="0"/>
              <a:t>Mornings consist of daily Literacy, Maths and Phonics sessions.</a:t>
            </a:r>
          </a:p>
          <a:p>
            <a:r>
              <a:rPr lang="en-GB" sz="2400" dirty="0"/>
              <a:t>Two whole class reading lessons a week.</a:t>
            </a:r>
          </a:p>
          <a:p>
            <a:r>
              <a:rPr lang="en-GB" sz="2400" dirty="0"/>
              <a:t>Two vocabulary lessons a week.</a:t>
            </a:r>
          </a:p>
          <a:p>
            <a:r>
              <a:rPr lang="en-GB" sz="2400" dirty="0"/>
              <a:t>One storytelling lesson  a week. </a:t>
            </a:r>
          </a:p>
          <a:p>
            <a:r>
              <a:rPr lang="en-GB" sz="2400" dirty="0"/>
              <a:t>Afternoons consist of topic work, reading and Forest School. </a:t>
            </a:r>
          </a:p>
          <a:p>
            <a:r>
              <a:rPr lang="en-GB" sz="2400" dirty="0"/>
              <a:t>Learning through play.</a:t>
            </a:r>
          </a:p>
          <a:p>
            <a:r>
              <a:rPr lang="en-GB" sz="2400" dirty="0"/>
              <a:t>Class teachers out on Wednesday afternoons for PPA (Planning, Preparation and Assessment). Mrs Wheatley to cover in Hazel and Miss Todd to cover is Ash. </a:t>
            </a:r>
          </a:p>
          <a:p>
            <a:endParaRPr lang="en-GB" dirty="0"/>
          </a:p>
        </p:txBody>
      </p:sp>
      <p:pic>
        <p:nvPicPr>
          <p:cNvPr id="1026" name="Picture 2">
            <a:extLst>
              <a:ext uri="{FF2B5EF4-FFF2-40B4-BE49-F238E27FC236}">
                <a16:creationId xmlns:a16="http://schemas.microsoft.com/office/drawing/2014/main" id="{11362765-2511-6541-9136-968547164D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958" r="21448"/>
          <a:stretch/>
        </p:blipFill>
        <p:spPr bwMode="auto">
          <a:xfrm>
            <a:off x="9481923" y="137111"/>
            <a:ext cx="2313444" cy="27838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6CEFA7C-14F8-F458-9B75-1AC31E1EB362}"/>
              </a:ext>
            </a:extLst>
          </p:cNvPr>
          <p:cNvPicPr/>
          <p:nvPr/>
        </p:nvPicPr>
        <p:blipFill>
          <a:blip r:embed="rId4"/>
          <a:srcRect/>
          <a:stretch>
            <a:fillRect/>
          </a:stretch>
        </p:blipFill>
        <p:spPr>
          <a:xfrm>
            <a:off x="9481923" y="3304858"/>
            <a:ext cx="2313444" cy="2783889"/>
          </a:xfrm>
          <a:prstGeom prst="rect">
            <a:avLst/>
          </a:prstGeom>
          <a:noFill/>
          <a:ln>
            <a:noFill/>
            <a:prstDash/>
          </a:ln>
        </p:spPr>
      </p:pic>
    </p:spTree>
    <p:extLst>
      <p:ext uri="{BB962C8B-B14F-4D97-AF65-F5344CB8AC3E}">
        <p14:creationId xmlns:p14="http://schemas.microsoft.com/office/powerpoint/2010/main" val="156270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5096D4A-E7C8-4054-B3C8-8A4A6E4FEF38}"/>
              </a:ext>
            </a:extLst>
          </p:cNvPr>
          <p:cNvSpPr txBox="1">
            <a:spLocks/>
          </p:cNvSpPr>
          <p:nvPr/>
        </p:nvSpPr>
        <p:spPr>
          <a:xfrm>
            <a:off x="640758" y="831039"/>
            <a:ext cx="10515600" cy="4351338"/>
          </a:xfrm>
          <a:prstGeom prst="rect">
            <a:avLst/>
          </a:prstGeom>
          <a:noFill/>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800" u="sng" dirty="0"/>
              <a:t>Phonics:</a:t>
            </a:r>
          </a:p>
          <a:p>
            <a:r>
              <a:rPr lang="en-GB" sz="2800" dirty="0"/>
              <a:t>We follow the Read Write Inc scheme.</a:t>
            </a:r>
          </a:p>
          <a:p>
            <a:r>
              <a:rPr lang="en-GB" sz="2800" dirty="0"/>
              <a:t>The children have daily phonics lessons building up to a 30 minute session.</a:t>
            </a:r>
          </a:p>
          <a:p>
            <a:r>
              <a:rPr lang="en-GB" sz="2800" dirty="0"/>
              <a:t>They learn new sounds, consolidate previous sounds, reading words and spend some time reading a book with a partner. </a:t>
            </a:r>
          </a:p>
          <a:p>
            <a:r>
              <a:rPr lang="en-GB" sz="2800" dirty="0"/>
              <a:t>Begin with initial sounds and then learn special friends.</a:t>
            </a:r>
          </a:p>
          <a:p>
            <a:r>
              <a:rPr lang="en-GB" sz="2800" dirty="0"/>
              <a:t>Daily Fred talk. </a:t>
            </a:r>
          </a:p>
          <a:p>
            <a:r>
              <a:rPr lang="en-GB" sz="2800" dirty="0"/>
              <a:t>Green and red words. </a:t>
            </a:r>
          </a:p>
          <a:p>
            <a:r>
              <a:rPr lang="en-GB" sz="2800" dirty="0"/>
              <a:t>See the information pack for more information. </a:t>
            </a:r>
          </a:p>
          <a:p>
            <a:endParaRPr lang="en-GB" sz="2400" dirty="0"/>
          </a:p>
          <a:p>
            <a:endParaRPr lang="en-GB" dirty="0"/>
          </a:p>
        </p:txBody>
      </p:sp>
    </p:spTree>
    <p:extLst>
      <p:ext uri="{BB962C8B-B14F-4D97-AF65-F5344CB8AC3E}">
        <p14:creationId xmlns:p14="http://schemas.microsoft.com/office/powerpoint/2010/main" val="170507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6570-CEE4-4590-BB7A-D6A840A62095}"/>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9B37C8C6-68CE-4AB5-81B0-59DCB3744915}"/>
              </a:ext>
            </a:extLst>
          </p:cNvPr>
          <p:cNvPicPr>
            <a:picLocks noChangeAspect="1"/>
          </p:cNvPicPr>
          <p:nvPr/>
        </p:nvPicPr>
        <p:blipFill>
          <a:blip r:embed="rId3"/>
          <a:stretch>
            <a:fillRect/>
          </a:stretch>
        </p:blipFill>
        <p:spPr>
          <a:xfrm>
            <a:off x="230082" y="0"/>
            <a:ext cx="5179713" cy="6762403"/>
          </a:xfrm>
          <a:prstGeom prst="rect">
            <a:avLst/>
          </a:prstGeom>
        </p:spPr>
      </p:pic>
      <p:pic>
        <p:nvPicPr>
          <p:cNvPr id="8" name="Content Placeholder 7">
            <a:extLst>
              <a:ext uri="{FF2B5EF4-FFF2-40B4-BE49-F238E27FC236}">
                <a16:creationId xmlns:a16="http://schemas.microsoft.com/office/drawing/2014/main" id="{54615953-7886-8BA2-E614-6C423E7E51F0}"/>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583680" y="427848"/>
            <a:ext cx="4023360" cy="3005103"/>
          </a:xfrm>
        </p:spPr>
      </p:pic>
      <p:pic>
        <p:nvPicPr>
          <p:cNvPr id="11" name="Picture 10">
            <a:extLst>
              <a:ext uri="{FF2B5EF4-FFF2-40B4-BE49-F238E27FC236}">
                <a16:creationId xmlns:a16="http://schemas.microsoft.com/office/drawing/2014/main" id="{D8298236-89EF-91A2-62B3-C401212237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8706" y="3614703"/>
            <a:ext cx="4103212" cy="3064745"/>
          </a:xfrm>
          <a:prstGeom prst="rect">
            <a:avLst/>
          </a:prstGeom>
        </p:spPr>
      </p:pic>
    </p:spTree>
    <p:extLst>
      <p:ext uri="{BB962C8B-B14F-4D97-AF65-F5344CB8AC3E}">
        <p14:creationId xmlns:p14="http://schemas.microsoft.com/office/powerpoint/2010/main" val="338057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766" y="169883"/>
            <a:ext cx="8596668" cy="3880773"/>
          </a:xfrm>
        </p:spPr>
        <p:txBody>
          <a:bodyPr/>
          <a:lstStyle/>
          <a:p>
            <a:pPr marL="0" indent="0">
              <a:buNone/>
            </a:pPr>
            <a:r>
              <a:rPr lang="en-GB" sz="2800" b="1" u="sng" dirty="0"/>
              <a:t>Literacy</a:t>
            </a:r>
          </a:p>
        </p:txBody>
      </p:sp>
      <p:pic>
        <p:nvPicPr>
          <p:cNvPr id="4" name="Picture 3">
            <a:extLst>
              <a:ext uri="{FF2B5EF4-FFF2-40B4-BE49-F238E27FC236}">
                <a16:creationId xmlns:a16="http://schemas.microsoft.com/office/drawing/2014/main" id="{B0EF8E29-AD47-40DC-9A1D-F29CC2EA92AC}"/>
              </a:ext>
            </a:extLst>
          </p:cNvPr>
          <p:cNvPicPr>
            <a:picLocks noChangeAspect="1"/>
          </p:cNvPicPr>
          <p:nvPr/>
        </p:nvPicPr>
        <p:blipFill rotWithShape="1">
          <a:blip r:embed="rId3"/>
          <a:srcRect l="68750" t="21084"/>
          <a:stretch/>
        </p:blipFill>
        <p:spPr>
          <a:xfrm>
            <a:off x="5750954" y="154657"/>
            <a:ext cx="6156960" cy="2419653"/>
          </a:xfrm>
          <a:prstGeom prst="rect">
            <a:avLst/>
          </a:prstGeom>
        </p:spPr>
      </p:pic>
      <p:pic>
        <p:nvPicPr>
          <p:cNvPr id="5" name="Picture 4">
            <a:extLst>
              <a:ext uri="{FF2B5EF4-FFF2-40B4-BE49-F238E27FC236}">
                <a16:creationId xmlns:a16="http://schemas.microsoft.com/office/drawing/2014/main" id="{8D9C7E8F-55DC-45C9-BD14-2796CACA8C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5352" y="3062058"/>
            <a:ext cx="3737452" cy="2791554"/>
          </a:xfrm>
          <a:prstGeom prst="rect">
            <a:avLst/>
          </a:prstGeom>
        </p:spPr>
      </p:pic>
      <p:pic>
        <p:nvPicPr>
          <p:cNvPr id="8" name="Picture 7">
            <a:extLst>
              <a:ext uri="{FF2B5EF4-FFF2-40B4-BE49-F238E27FC236}">
                <a16:creationId xmlns:a16="http://schemas.microsoft.com/office/drawing/2014/main" id="{7B43540B-DFA7-A875-49B6-2B6A0460B7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6553" y="4010957"/>
            <a:ext cx="3584297" cy="2677160"/>
          </a:xfrm>
          <a:prstGeom prst="rect">
            <a:avLst/>
          </a:prstGeom>
        </p:spPr>
      </p:pic>
      <p:pic>
        <p:nvPicPr>
          <p:cNvPr id="11" name="Picture 10">
            <a:extLst>
              <a:ext uri="{FF2B5EF4-FFF2-40B4-BE49-F238E27FC236}">
                <a16:creationId xmlns:a16="http://schemas.microsoft.com/office/drawing/2014/main" id="{87F3CCE3-5741-ED8B-0578-F7ABE18A2B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823" y="828988"/>
            <a:ext cx="4060389" cy="3032760"/>
          </a:xfrm>
          <a:prstGeom prst="rect">
            <a:avLst/>
          </a:prstGeom>
        </p:spPr>
      </p:pic>
      <p:sp>
        <p:nvSpPr>
          <p:cNvPr id="2" name="Content Placeholder 2">
            <a:extLst>
              <a:ext uri="{FF2B5EF4-FFF2-40B4-BE49-F238E27FC236}">
                <a16:creationId xmlns:a16="http://schemas.microsoft.com/office/drawing/2014/main" id="{2A2AD55A-67B4-8BEF-0CCC-33F7ED010F31}"/>
              </a:ext>
            </a:extLst>
          </p:cNvPr>
          <p:cNvSpPr txBox="1">
            <a:spLocks/>
          </p:cNvSpPr>
          <p:nvPr/>
        </p:nvSpPr>
        <p:spPr>
          <a:xfrm>
            <a:off x="232766" y="3861748"/>
            <a:ext cx="3301322" cy="2597961"/>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400" dirty="0"/>
              <a:t>Initial and final sounds.</a:t>
            </a:r>
          </a:p>
          <a:p>
            <a:r>
              <a:rPr lang="en-GB" sz="2400" dirty="0"/>
              <a:t>Middle sounds.</a:t>
            </a:r>
          </a:p>
          <a:p>
            <a:r>
              <a:rPr lang="en-GB" sz="2400" dirty="0"/>
              <a:t>Work towards writing a sentence. </a:t>
            </a:r>
          </a:p>
          <a:p>
            <a:r>
              <a:rPr lang="en-GB" sz="2400" dirty="0"/>
              <a:t>Letter formation. </a:t>
            </a:r>
          </a:p>
          <a:p>
            <a:endParaRPr lang="en-GB" dirty="0"/>
          </a:p>
        </p:txBody>
      </p:sp>
    </p:spTree>
    <p:extLst>
      <p:ext uri="{BB962C8B-B14F-4D97-AF65-F5344CB8AC3E}">
        <p14:creationId xmlns:p14="http://schemas.microsoft.com/office/powerpoint/2010/main" val="152873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693" y="274232"/>
            <a:ext cx="7121235" cy="4243980"/>
          </a:xfrm>
          <a:noFill/>
        </p:spPr>
        <p:txBody>
          <a:bodyPr>
            <a:noAutofit/>
          </a:bodyPr>
          <a:lstStyle/>
          <a:p>
            <a:pPr marL="0" indent="0">
              <a:buNone/>
            </a:pPr>
            <a:r>
              <a:rPr lang="en-GB" sz="2800" b="1" u="sng" dirty="0"/>
              <a:t>Reading and Books</a:t>
            </a:r>
          </a:p>
          <a:p>
            <a:r>
              <a:rPr lang="en-GB" sz="2400" dirty="0"/>
              <a:t>Children can take a free choice reading book and change this daily from the new lending library.</a:t>
            </a:r>
          </a:p>
          <a:p>
            <a:r>
              <a:rPr lang="en-GB" sz="2400" dirty="0"/>
              <a:t>Children will read weekly with an adult. </a:t>
            </a:r>
          </a:p>
          <a:p>
            <a:r>
              <a:rPr lang="en-GB" sz="2400" dirty="0"/>
              <a:t>Reading daily is encouraged in EYFS to encourage a love of reading and books. </a:t>
            </a:r>
          </a:p>
          <a:p>
            <a:r>
              <a:rPr lang="en-GB" sz="2400" dirty="0"/>
              <a:t>Lending library</a:t>
            </a:r>
          </a:p>
          <a:p>
            <a:r>
              <a:rPr lang="en-GB" sz="2400" dirty="0"/>
              <a:t>See the leaflet for more information. </a:t>
            </a:r>
          </a:p>
        </p:txBody>
      </p:sp>
      <p:pic>
        <p:nvPicPr>
          <p:cNvPr id="4" name="Picture 3">
            <a:extLst>
              <a:ext uri="{FF2B5EF4-FFF2-40B4-BE49-F238E27FC236}">
                <a16:creationId xmlns:a16="http://schemas.microsoft.com/office/drawing/2014/main" id="{BFF41B39-B878-4B78-A9DA-4683EBCC25F6}"/>
              </a:ext>
            </a:extLst>
          </p:cNvPr>
          <p:cNvPicPr>
            <a:picLocks noChangeAspect="1"/>
          </p:cNvPicPr>
          <p:nvPr/>
        </p:nvPicPr>
        <p:blipFill rotWithShape="1">
          <a:blip r:embed="rId3"/>
          <a:srcRect t="22690" r="30000"/>
          <a:stretch/>
        </p:blipFill>
        <p:spPr>
          <a:xfrm>
            <a:off x="200692" y="4571104"/>
            <a:ext cx="11089001" cy="1905896"/>
          </a:xfrm>
          <a:prstGeom prst="rect">
            <a:avLst/>
          </a:prstGeom>
        </p:spPr>
      </p:pic>
      <p:pic>
        <p:nvPicPr>
          <p:cNvPr id="5" name="Picture 4">
            <a:extLst>
              <a:ext uri="{FF2B5EF4-FFF2-40B4-BE49-F238E27FC236}">
                <a16:creationId xmlns:a16="http://schemas.microsoft.com/office/drawing/2014/main" id="{0E82CF2D-AC30-E20D-5F56-9E70B08A7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1928" y="622679"/>
            <a:ext cx="4456251" cy="3328434"/>
          </a:xfrm>
          <a:prstGeom prst="rect">
            <a:avLst/>
          </a:prstGeom>
        </p:spPr>
      </p:pic>
    </p:spTree>
    <p:extLst>
      <p:ext uri="{BB962C8B-B14F-4D97-AF65-F5344CB8AC3E}">
        <p14:creationId xmlns:p14="http://schemas.microsoft.com/office/powerpoint/2010/main" val="187332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241" y="267394"/>
            <a:ext cx="8596668" cy="3880773"/>
          </a:xfrm>
        </p:spPr>
        <p:txBody>
          <a:bodyPr/>
          <a:lstStyle/>
          <a:p>
            <a:pPr marL="0" indent="0">
              <a:buNone/>
            </a:pPr>
            <a:r>
              <a:rPr lang="en-GB" sz="2800" b="1" dirty="0"/>
              <a:t>Maths</a:t>
            </a:r>
          </a:p>
          <a:p>
            <a:pPr marL="0" indent="0">
              <a:buNone/>
            </a:pPr>
            <a:endParaRPr lang="en-GB" sz="2400" dirty="0"/>
          </a:p>
        </p:txBody>
      </p:sp>
      <p:pic>
        <p:nvPicPr>
          <p:cNvPr id="4" name="Picture 3">
            <a:extLst>
              <a:ext uri="{FF2B5EF4-FFF2-40B4-BE49-F238E27FC236}">
                <a16:creationId xmlns:a16="http://schemas.microsoft.com/office/drawing/2014/main" id="{4E6543A2-A234-4696-9C35-C684E42A53E3}"/>
              </a:ext>
            </a:extLst>
          </p:cNvPr>
          <p:cNvPicPr>
            <a:picLocks noChangeAspect="1"/>
          </p:cNvPicPr>
          <p:nvPr/>
        </p:nvPicPr>
        <p:blipFill>
          <a:blip r:embed="rId3"/>
          <a:stretch>
            <a:fillRect/>
          </a:stretch>
        </p:blipFill>
        <p:spPr>
          <a:xfrm>
            <a:off x="0" y="863972"/>
            <a:ext cx="12192000" cy="1697620"/>
          </a:xfrm>
          <a:prstGeom prst="rect">
            <a:avLst/>
          </a:prstGeom>
        </p:spPr>
      </p:pic>
      <p:pic>
        <p:nvPicPr>
          <p:cNvPr id="5" name="Picture 4">
            <a:extLst>
              <a:ext uri="{FF2B5EF4-FFF2-40B4-BE49-F238E27FC236}">
                <a16:creationId xmlns:a16="http://schemas.microsoft.com/office/drawing/2014/main" id="{FB7B4C7F-F442-9F7E-320A-3D1A6FE70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9480" y="2827790"/>
            <a:ext cx="4789012" cy="3576978"/>
          </a:xfrm>
          <a:prstGeom prst="rect">
            <a:avLst/>
          </a:prstGeom>
        </p:spPr>
      </p:pic>
      <p:sp>
        <p:nvSpPr>
          <p:cNvPr id="2" name="Content Placeholder 2">
            <a:extLst>
              <a:ext uri="{FF2B5EF4-FFF2-40B4-BE49-F238E27FC236}">
                <a16:creationId xmlns:a16="http://schemas.microsoft.com/office/drawing/2014/main" id="{ECED879D-E0F5-8AAD-1746-82DC5A1998FD}"/>
              </a:ext>
            </a:extLst>
          </p:cNvPr>
          <p:cNvSpPr txBox="1">
            <a:spLocks/>
          </p:cNvSpPr>
          <p:nvPr/>
        </p:nvSpPr>
        <p:spPr>
          <a:xfrm>
            <a:off x="232766" y="3158170"/>
            <a:ext cx="5060594" cy="3301539"/>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400" dirty="0"/>
              <a:t>Daily maths lesson.</a:t>
            </a:r>
          </a:p>
          <a:p>
            <a:r>
              <a:rPr lang="en-GB" sz="2400" dirty="0"/>
              <a:t>Practical and lots of resources.</a:t>
            </a:r>
          </a:p>
          <a:p>
            <a:r>
              <a:rPr lang="en-GB" sz="2400" dirty="0"/>
              <a:t>Whiteboard work. </a:t>
            </a:r>
          </a:p>
          <a:p>
            <a:r>
              <a:rPr lang="en-GB" sz="2400" dirty="0"/>
              <a:t>Mastery approach. </a:t>
            </a:r>
          </a:p>
          <a:p>
            <a:r>
              <a:rPr lang="en-GB" sz="2400" dirty="0"/>
              <a:t>Group work once a week with teacher. </a:t>
            </a:r>
          </a:p>
          <a:p>
            <a:endParaRPr lang="en-GB" dirty="0"/>
          </a:p>
        </p:txBody>
      </p:sp>
    </p:spTree>
    <p:extLst>
      <p:ext uri="{BB962C8B-B14F-4D97-AF65-F5344CB8AC3E}">
        <p14:creationId xmlns:p14="http://schemas.microsoft.com/office/powerpoint/2010/main" val="10951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E76E54-CBD6-C07A-AA7B-B8E13486F52A}"/>
              </a:ext>
            </a:extLst>
          </p:cNvPr>
          <p:cNvSpPr>
            <a:spLocks noGrp="1"/>
          </p:cNvSpPr>
          <p:nvPr>
            <p:ph idx="1"/>
          </p:nvPr>
        </p:nvSpPr>
        <p:spPr/>
        <p:txBody>
          <a:bodyPr>
            <a:normAutofit/>
          </a:bodyPr>
          <a:lstStyle/>
          <a:p>
            <a:r>
              <a:rPr lang="en-GB" sz="2400" dirty="0"/>
              <a:t>Led by Mrs Hoadley</a:t>
            </a:r>
          </a:p>
          <a:p>
            <a:r>
              <a:rPr lang="en-GB" sz="2400" dirty="0"/>
              <a:t>Hazel: Tuesday afternoons</a:t>
            </a:r>
          </a:p>
          <a:p>
            <a:r>
              <a:rPr lang="en-GB" sz="2400" dirty="0"/>
              <a:t>Ash: Friday afternoons</a:t>
            </a:r>
          </a:p>
          <a:p>
            <a:r>
              <a:rPr lang="en-GB" sz="2400" dirty="0"/>
              <a:t>Clothing: waterproof trousers and coat, wellies, jumper</a:t>
            </a:r>
          </a:p>
        </p:txBody>
      </p:sp>
      <p:sp>
        <p:nvSpPr>
          <p:cNvPr id="4" name="Content Placeholder 2">
            <a:extLst>
              <a:ext uri="{FF2B5EF4-FFF2-40B4-BE49-F238E27FC236}">
                <a16:creationId xmlns:a16="http://schemas.microsoft.com/office/drawing/2014/main" id="{C882F82E-C3F7-4A4C-E910-D95920409B62}"/>
              </a:ext>
            </a:extLst>
          </p:cNvPr>
          <p:cNvSpPr txBox="1">
            <a:spLocks/>
          </p:cNvSpPr>
          <p:nvPr/>
        </p:nvSpPr>
        <p:spPr>
          <a:xfrm>
            <a:off x="368241" y="267394"/>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800" b="1" dirty="0"/>
              <a:t>Forest School</a:t>
            </a:r>
          </a:p>
          <a:p>
            <a:pPr marL="0" indent="0">
              <a:buFont typeface="Wingdings 3" charset="2"/>
              <a:buNone/>
            </a:pPr>
            <a:endParaRPr lang="en-GB" sz="2400" dirty="0"/>
          </a:p>
        </p:txBody>
      </p:sp>
    </p:spTree>
    <p:extLst>
      <p:ext uri="{BB962C8B-B14F-4D97-AF65-F5344CB8AC3E}">
        <p14:creationId xmlns:p14="http://schemas.microsoft.com/office/powerpoint/2010/main" val="26535536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1057</Words>
  <Application>Microsoft Office PowerPoint</Application>
  <PresentationFormat>Widescreen</PresentationFormat>
  <Paragraphs>143</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HfW cursive</vt:lpstr>
      <vt:lpstr>Trebuchet MS</vt:lpstr>
      <vt:lpstr>Wingdings 3</vt:lpstr>
      <vt:lpstr>Facet</vt:lpstr>
      <vt:lpstr>PowerPoint Presentation</vt:lpstr>
      <vt:lpstr>Meet the Foundation Stage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Snack and Lunch Times </vt:lpstr>
      <vt:lpstr>PowerPoint Presentation</vt:lpstr>
      <vt:lpstr>PowerPoint Presentation</vt:lpstr>
      <vt:lpstr>Supporting at home </vt:lpstr>
      <vt:lpstr>PowerPoint Presentation</vt:lpstr>
      <vt:lpstr>Special Events </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9313257 Julie Hemming</cp:lastModifiedBy>
  <cp:revision>95</cp:revision>
  <dcterms:created xsi:type="dcterms:W3CDTF">2016-09-08T13:43:36Z</dcterms:created>
  <dcterms:modified xsi:type="dcterms:W3CDTF">2025-09-12T13:26:12Z</dcterms:modified>
</cp:coreProperties>
</file>