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56" r:id="rId2"/>
    <p:sldId id="283" r:id="rId3"/>
    <p:sldId id="304" r:id="rId4"/>
    <p:sldId id="297" r:id="rId5"/>
    <p:sldId id="257" r:id="rId6"/>
    <p:sldId id="272" r:id="rId7"/>
    <p:sldId id="308" r:id="rId8"/>
    <p:sldId id="305" r:id="rId9"/>
    <p:sldId id="274" r:id="rId10"/>
    <p:sldId id="267" r:id="rId11"/>
    <p:sldId id="258" r:id="rId12"/>
    <p:sldId id="268" r:id="rId13"/>
    <p:sldId id="281" r:id="rId14"/>
    <p:sldId id="282" r:id="rId15"/>
    <p:sldId id="270" r:id="rId16"/>
    <p:sldId id="273" r:id="rId17"/>
    <p:sldId id="276" r:id="rId18"/>
    <p:sldId id="277" r:id="rId19"/>
    <p:sldId id="278" r:id="rId20"/>
    <p:sldId id="269" r:id="rId21"/>
    <p:sldId id="263" r:id="rId22"/>
    <p:sldId id="284" r:id="rId23"/>
    <p:sldId id="285" r:id="rId24"/>
    <p:sldId id="286" r:id="rId25"/>
    <p:sldId id="288" r:id="rId26"/>
    <p:sldId id="289" r:id="rId27"/>
    <p:sldId id="290" r:id="rId28"/>
    <p:sldId id="291" r:id="rId29"/>
    <p:sldId id="292" r:id="rId30"/>
    <p:sldId id="293" r:id="rId31"/>
    <p:sldId id="294" r:id="rId32"/>
    <p:sldId id="295" r:id="rId33"/>
    <p:sldId id="296" r:id="rId34"/>
    <p:sldId id="287" r:id="rId35"/>
    <p:sldId id="298" r:id="rId36"/>
    <p:sldId id="299" r:id="rId37"/>
    <p:sldId id="300" r:id="rId38"/>
    <p:sldId id="301" r:id="rId39"/>
    <p:sldId id="302" r:id="rId40"/>
    <p:sldId id="306" r:id="rId41"/>
    <p:sldId id="307"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3072" autoAdjust="0"/>
  </p:normalViewPr>
  <p:slideViewPr>
    <p:cSldViewPr snapToGrid="0">
      <p:cViewPr varScale="1">
        <p:scale>
          <a:sx n="81" d="100"/>
          <a:sy n="81" d="100"/>
        </p:scale>
        <p:origin x="14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6930E8-2CB1-468B-B115-F838055BBF1C}" type="datetimeFigureOut">
              <a:rPr lang="en-GB" smtClean="0"/>
              <a:t>05/12/2025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705142-DE01-4AD2-8781-404A7C783E3A}" type="slidenum">
              <a:rPr lang="en-GB" smtClean="0"/>
              <a:t>‹#›</a:t>
            </a:fld>
            <a:endParaRPr lang="en-GB" dirty="0"/>
          </a:p>
        </p:txBody>
      </p:sp>
    </p:spTree>
    <p:extLst>
      <p:ext uri="{BB962C8B-B14F-4D97-AF65-F5344CB8AC3E}">
        <p14:creationId xmlns:p14="http://schemas.microsoft.com/office/powerpoint/2010/main" val="75739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Thank you so much for coming to our little talk. After speaking with several of you, we thought it might be quite useful to have this meeting where we can talk in a little more detail about what phonics is, how we teach it at Wychwood, and how you can support your child at home. </a:t>
            </a:r>
          </a:p>
        </p:txBody>
      </p:sp>
      <p:sp>
        <p:nvSpPr>
          <p:cNvPr id="4" name="Slide Number Placeholder 3"/>
          <p:cNvSpPr>
            <a:spLocks noGrp="1"/>
          </p:cNvSpPr>
          <p:nvPr>
            <p:ph type="sldNum" sz="quarter" idx="10"/>
          </p:nvPr>
        </p:nvSpPr>
        <p:spPr/>
        <p:txBody>
          <a:bodyPr/>
          <a:lstStyle/>
          <a:p>
            <a:fld id="{9B705142-DE01-4AD2-8781-404A7C783E3A}" type="slidenum">
              <a:rPr lang="en-GB" smtClean="0"/>
              <a:t>1</a:t>
            </a:fld>
            <a:endParaRPr lang="en-GB" dirty="0"/>
          </a:p>
        </p:txBody>
      </p:sp>
    </p:spTree>
    <p:extLst>
      <p:ext uri="{BB962C8B-B14F-4D97-AF65-F5344CB8AC3E}">
        <p14:creationId xmlns:p14="http://schemas.microsoft.com/office/powerpoint/2010/main" val="165939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10</a:t>
            </a:fld>
            <a:endParaRPr lang="en-GB"/>
          </a:p>
        </p:txBody>
      </p:sp>
    </p:spTree>
    <p:extLst>
      <p:ext uri="{BB962C8B-B14F-4D97-AF65-F5344CB8AC3E}">
        <p14:creationId xmlns:p14="http://schemas.microsoft.com/office/powerpoint/2010/main" val="224408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RECORD ON PHONE AND EMAIL THEN UPLOAD TO PPT. </a:t>
            </a:r>
          </a:p>
        </p:txBody>
      </p:sp>
      <p:sp>
        <p:nvSpPr>
          <p:cNvPr id="4" name="Slide Number Placeholder 3"/>
          <p:cNvSpPr>
            <a:spLocks noGrp="1"/>
          </p:cNvSpPr>
          <p:nvPr>
            <p:ph type="sldNum" sz="quarter" idx="10"/>
          </p:nvPr>
        </p:nvSpPr>
        <p:spPr/>
        <p:txBody>
          <a:bodyPr/>
          <a:lstStyle/>
          <a:p>
            <a:fld id="{9B705142-DE01-4AD2-8781-404A7C783E3A}" type="slidenum">
              <a:rPr lang="en-GB" smtClean="0"/>
              <a:t>11</a:t>
            </a:fld>
            <a:endParaRPr lang="en-GB"/>
          </a:p>
        </p:txBody>
      </p:sp>
    </p:spTree>
    <p:extLst>
      <p:ext uri="{BB962C8B-B14F-4D97-AF65-F5344CB8AC3E}">
        <p14:creationId xmlns:p14="http://schemas.microsoft.com/office/powerpoint/2010/main" val="2525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12</a:t>
            </a:fld>
            <a:endParaRPr lang="en-GB"/>
          </a:p>
        </p:txBody>
      </p:sp>
    </p:spTree>
    <p:extLst>
      <p:ext uri="{BB962C8B-B14F-4D97-AF65-F5344CB8AC3E}">
        <p14:creationId xmlns:p14="http://schemas.microsoft.com/office/powerpoint/2010/main" val="283448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13</a:t>
            </a:fld>
            <a:endParaRPr lang="en-GB"/>
          </a:p>
        </p:txBody>
      </p:sp>
    </p:spTree>
    <p:extLst>
      <p:ext uri="{BB962C8B-B14F-4D97-AF65-F5344CB8AC3E}">
        <p14:creationId xmlns:p14="http://schemas.microsoft.com/office/powerpoint/2010/main" val="412451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14</a:t>
            </a:fld>
            <a:endParaRPr lang="en-GB"/>
          </a:p>
        </p:txBody>
      </p:sp>
    </p:spTree>
    <p:extLst>
      <p:ext uri="{BB962C8B-B14F-4D97-AF65-F5344CB8AC3E}">
        <p14:creationId xmlns:p14="http://schemas.microsoft.com/office/powerpoint/2010/main" val="7226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15</a:t>
            </a:fld>
            <a:endParaRPr lang="en-GB"/>
          </a:p>
        </p:txBody>
      </p:sp>
    </p:spTree>
    <p:extLst>
      <p:ext uri="{BB962C8B-B14F-4D97-AF65-F5344CB8AC3E}">
        <p14:creationId xmlns:p14="http://schemas.microsoft.com/office/powerpoint/2010/main" val="220404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16</a:t>
            </a:fld>
            <a:endParaRPr lang="en-GB"/>
          </a:p>
        </p:txBody>
      </p:sp>
    </p:spTree>
    <p:extLst>
      <p:ext uri="{BB962C8B-B14F-4D97-AF65-F5344CB8AC3E}">
        <p14:creationId xmlns:p14="http://schemas.microsoft.com/office/powerpoint/2010/main" val="200950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recommend reading for about 10 minutes daily – this can be parent reading to child or vice versa. </a:t>
            </a:r>
          </a:p>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17</a:t>
            </a:fld>
            <a:endParaRPr lang="en-GB"/>
          </a:p>
        </p:txBody>
      </p:sp>
    </p:spTree>
    <p:extLst>
      <p:ext uri="{BB962C8B-B14F-4D97-AF65-F5344CB8AC3E}">
        <p14:creationId xmlns:p14="http://schemas.microsoft.com/office/powerpoint/2010/main" val="294403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18</a:t>
            </a:fld>
            <a:endParaRPr lang="en-GB" dirty="0"/>
          </a:p>
        </p:txBody>
      </p:sp>
    </p:spTree>
    <p:extLst>
      <p:ext uri="{BB962C8B-B14F-4D97-AF65-F5344CB8AC3E}">
        <p14:creationId xmlns:p14="http://schemas.microsoft.com/office/powerpoint/2010/main" val="356813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RECORD ON PHONE AND EMAIL THEN UPLOAD TO PPT. </a:t>
            </a:r>
          </a:p>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19</a:t>
            </a:fld>
            <a:endParaRPr lang="en-GB"/>
          </a:p>
        </p:txBody>
      </p:sp>
    </p:spTree>
    <p:extLst>
      <p:ext uri="{BB962C8B-B14F-4D97-AF65-F5344CB8AC3E}">
        <p14:creationId xmlns:p14="http://schemas.microsoft.com/office/powerpoint/2010/main" val="82072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FF5CA-38B4-0AFA-4765-6730A6CAF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E37DC-3C56-C135-1177-29DC1F8A756E}"/>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English language, there are 44 sounds and over 150 symbols to represent these sounds. It is one of the most complex alphabetic codes in the world. So to teach the children, we use Phonics. Phonics in its simplest term is a way of teaching children to read and write. This is done by learning to recognise individual letters and the sounds they make. These are then used to read words. Phonics also teaches children letter formation, how to write each letter. We teach how to form each letter with a little phrase e.g. to write the letter ‘a’, we teach the children to go ‘around the apple and down the leaf’. We will look at how to form and pronounce letters a little later in the presentation. </a:t>
            </a:r>
          </a:p>
        </p:txBody>
      </p:sp>
      <p:sp>
        <p:nvSpPr>
          <p:cNvPr id="4" name="Slide Number Placeholder 3">
            <a:extLst>
              <a:ext uri="{FF2B5EF4-FFF2-40B4-BE49-F238E27FC236}">
                <a16:creationId xmlns:a16="http://schemas.microsoft.com/office/drawing/2014/main" id="{82263B2E-F7F6-744C-CF5F-7A4BF77FD540}"/>
              </a:ext>
            </a:extLst>
          </p:cNvPr>
          <p:cNvSpPr txBox="1"/>
          <p:nvPr/>
        </p:nvSpPr>
        <p:spPr>
          <a:xfrm>
            <a:off x="3850438" y="9428578"/>
            <a:ext cx="2945659" cy="49805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F17032-2012-4AA9-8B6A-7FACEE25B447}" type="slidenum">
              <a:t>2</a:t>
            </a:fld>
            <a:endParaRPr lang="en-GB" sz="1200" b="0" i="0" u="none" strike="noStrike" kern="1200" cap="none" spc="0" baseline="0" dirty="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05142-DE01-4AD2-8781-404A7C783E3A}" type="slidenum">
              <a:rPr lang="en-GB" smtClean="0"/>
              <a:t>20</a:t>
            </a:fld>
            <a:endParaRPr lang="en-GB"/>
          </a:p>
        </p:txBody>
      </p:sp>
    </p:spTree>
    <p:extLst>
      <p:ext uri="{BB962C8B-B14F-4D97-AF65-F5344CB8AC3E}">
        <p14:creationId xmlns:p14="http://schemas.microsoft.com/office/powerpoint/2010/main" val="209509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9B705142-DE01-4AD2-8781-404A7C783E3A}" type="slidenum">
              <a:rPr lang="en-GB" smtClean="0"/>
              <a:t>21</a:t>
            </a:fld>
            <a:endParaRPr lang="en-GB"/>
          </a:p>
        </p:txBody>
      </p:sp>
    </p:spTree>
    <p:extLst>
      <p:ext uri="{BB962C8B-B14F-4D97-AF65-F5344CB8AC3E}">
        <p14:creationId xmlns:p14="http://schemas.microsoft.com/office/powerpoint/2010/main" val="213405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22</a:t>
            </a:fld>
            <a:endParaRPr lang="en-GB"/>
          </a:p>
        </p:txBody>
      </p:sp>
    </p:spTree>
    <p:extLst>
      <p:ext uri="{BB962C8B-B14F-4D97-AF65-F5344CB8AC3E}">
        <p14:creationId xmlns:p14="http://schemas.microsoft.com/office/powerpoint/2010/main" val="136411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23</a:t>
            </a:fld>
            <a:endParaRPr lang="en-GB" dirty="0"/>
          </a:p>
        </p:txBody>
      </p:sp>
    </p:spTree>
    <p:extLst>
      <p:ext uri="{BB962C8B-B14F-4D97-AF65-F5344CB8AC3E}">
        <p14:creationId xmlns:p14="http://schemas.microsoft.com/office/powerpoint/2010/main" val="2333708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24</a:t>
            </a:fld>
            <a:endParaRPr lang="en-GB"/>
          </a:p>
        </p:txBody>
      </p:sp>
    </p:spTree>
    <p:extLst>
      <p:ext uri="{BB962C8B-B14F-4D97-AF65-F5344CB8AC3E}">
        <p14:creationId xmlns:p14="http://schemas.microsoft.com/office/powerpoint/2010/main" val="172922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25</a:t>
            </a:fld>
            <a:endParaRPr lang="en-GB" dirty="0"/>
          </a:p>
        </p:txBody>
      </p:sp>
    </p:spTree>
    <p:extLst>
      <p:ext uri="{BB962C8B-B14F-4D97-AF65-F5344CB8AC3E}">
        <p14:creationId xmlns:p14="http://schemas.microsoft.com/office/powerpoint/2010/main" val="302585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26</a:t>
            </a:fld>
            <a:endParaRPr lang="en-GB"/>
          </a:p>
        </p:txBody>
      </p:sp>
    </p:spTree>
    <p:extLst>
      <p:ext uri="{BB962C8B-B14F-4D97-AF65-F5344CB8AC3E}">
        <p14:creationId xmlns:p14="http://schemas.microsoft.com/office/powerpoint/2010/main" val="4012110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27</a:t>
            </a:fld>
            <a:endParaRPr lang="en-GB"/>
          </a:p>
        </p:txBody>
      </p:sp>
    </p:spTree>
    <p:extLst>
      <p:ext uri="{BB962C8B-B14F-4D97-AF65-F5344CB8AC3E}">
        <p14:creationId xmlns:p14="http://schemas.microsoft.com/office/powerpoint/2010/main" val="1909587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28</a:t>
            </a:fld>
            <a:endParaRPr lang="en-GB" dirty="0"/>
          </a:p>
        </p:txBody>
      </p:sp>
    </p:spTree>
    <p:extLst>
      <p:ext uri="{BB962C8B-B14F-4D97-AF65-F5344CB8AC3E}">
        <p14:creationId xmlns:p14="http://schemas.microsoft.com/office/powerpoint/2010/main" val="269003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29</a:t>
            </a:fld>
            <a:endParaRPr lang="en-GB" dirty="0"/>
          </a:p>
        </p:txBody>
      </p:sp>
    </p:spTree>
    <p:extLst>
      <p:ext uri="{BB962C8B-B14F-4D97-AF65-F5344CB8AC3E}">
        <p14:creationId xmlns:p14="http://schemas.microsoft.com/office/powerpoint/2010/main" val="118204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Reception, we assess the children against the Early Learning Goals. In Literacy, there are 3 areas that we assess the children against. Comprehension, Word Reading and Writing. We will be working towards these goals across the year. </a:t>
            </a:r>
          </a:p>
        </p:txBody>
      </p:sp>
      <p:sp>
        <p:nvSpPr>
          <p:cNvPr id="4" name="Slide Number Placeholder 3"/>
          <p:cNvSpPr>
            <a:spLocks noGrp="1"/>
          </p:cNvSpPr>
          <p:nvPr>
            <p:ph type="sldNum" sz="quarter" idx="5"/>
          </p:nvPr>
        </p:nvSpPr>
        <p:spPr/>
        <p:txBody>
          <a:bodyPr/>
          <a:lstStyle/>
          <a:p>
            <a:fld id="{9B705142-DE01-4AD2-8781-404A7C783E3A}" type="slidenum">
              <a:rPr lang="en-GB" smtClean="0"/>
              <a:t>3</a:t>
            </a:fld>
            <a:endParaRPr lang="en-GB" dirty="0"/>
          </a:p>
        </p:txBody>
      </p:sp>
    </p:spTree>
    <p:extLst>
      <p:ext uri="{BB962C8B-B14F-4D97-AF65-F5344CB8AC3E}">
        <p14:creationId xmlns:p14="http://schemas.microsoft.com/office/powerpoint/2010/main" val="204912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30</a:t>
            </a:fld>
            <a:endParaRPr lang="en-GB"/>
          </a:p>
        </p:txBody>
      </p:sp>
    </p:spTree>
    <p:extLst>
      <p:ext uri="{BB962C8B-B14F-4D97-AF65-F5344CB8AC3E}">
        <p14:creationId xmlns:p14="http://schemas.microsoft.com/office/powerpoint/2010/main" val="175885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31</a:t>
            </a:fld>
            <a:endParaRPr lang="en-GB" dirty="0"/>
          </a:p>
        </p:txBody>
      </p:sp>
    </p:spTree>
    <p:extLst>
      <p:ext uri="{BB962C8B-B14F-4D97-AF65-F5344CB8AC3E}">
        <p14:creationId xmlns:p14="http://schemas.microsoft.com/office/powerpoint/2010/main" val="404270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32</a:t>
            </a:fld>
            <a:endParaRPr lang="en-GB"/>
          </a:p>
        </p:txBody>
      </p:sp>
    </p:spTree>
    <p:extLst>
      <p:ext uri="{BB962C8B-B14F-4D97-AF65-F5344CB8AC3E}">
        <p14:creationId xmlns:p14="http://schemas.microsoft.com/office/powerpoint/2010/main" val="4195551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33</a:t>
            </a:fld>
            <a:endParaRPr lang="en-GB"/>
          </a:p>
        </p:txBody>
      </p:sp>
    </p:spTree>
    <p:extLst>
      <p:ext uri="{BB962C8B-B14F-4D97-AF65-F5344CB8AC3E}">
        <p14:creationId xmlns:p14="http://schemas.microsoft.com/office/powerpoint/2010/main" val="1408344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have sounds that we call ‘special friends’. They have 2 letters that together make one sound. </a:t>
            </a:r>
          </a:p>
        </p:txBody>
      </p:sp>
      <p:sp>
        <p:nvSpPr>
          <p:cNvPr id="4" name="Slide Number Placeholder 3"/>
          <p:cNvSpPr>
            <a:spLocks noGrp="1"/>
          </p:cNvSpPr>
          <p:nvPr>
            <p:ph type="sldNum" sz="quarter" idx="5"/>
          </p:nvPr>
        </p:nvSpPr>
        <p:spPr/>
        <p:txBody>
          <a:bodyPr/>
          <a:lstStyle/>
          <a:p>
            <a:fld id="{9B705142-DE01-4AD2-8781-404A7C783E3A}" type="slidenum">
              <a:rPr lang="en-GB" smtClean="0"/>
              <a:t>34</a:t>
            </a:fld>
            <a:endParaRPr lang="en-GB"/>
          </a:p>
        </p:txBody>
      </p:sp>
    </p:spTree>
    <p:extLst>
      <p:ext uri="{BB962C8B-B14F-4D97-AF65-F5344CB8AC3E}">
        <p14:creationId xmlns:p14="http://schemas.microsoft.com/office/powerpoint/2010/main" val="737312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35</a:t>
            </a:fld>
            <a:endParaRPr lang="en-GB"/>
          </a:p>
        </p:txBody>
      </p:sp>
    </p:spTree>
    <p:extLst>
      <p:ext uri="{BB962C8B-B14F-4D97-AF65-F5344CB8AC3E}">
        <p14:creationId xmlns:p14="http://schemas.microsoft.com/office/powerpoint/2010/main" val="185708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36</a:t>
            </a:fld>
            <a:endParaRPr lang="en-GB" dirty="0"/>
          </a:p>
        </p:txBody>
      </p:sp>
    </p:spTree>
    <p:extLst>
      <p:ext uri="{BB962C8B-B14F-4D97-AF65-F5344CB8AC3E}">
        <p14:creationId xmlns:p14="http://schemas.microsoft.com/office/powerpoint/2010/main" val="4113486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37</a:t>
            </a:fld>
            <a:endParaRPr lang="en-GB" dirty="0"/>
          </a:p>
        </p:txBody>
      </p:sp>
    </p:spTree>
    <p:extLst>
      <p:ext uri="{BB962C8B-B14F-4D97-AF65-F5344CB8AC3E}">
        <p14:creationId xmlns:p14="http://schemas.microsoft.com/office/powerpoint/2010/main" val="763740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38</a:t>
            </a:fld>
            <a:endParaRPr lang="en-GB" dirty="0"/>
          </a:p>
        </p:txBody>
      </p:sp>
    </p:spTree>
    <p:extLst>
      <p:ext uri="{BB962C8B-B14F-4D97-AF65-F5344CB8AC3E}">
        <p14:creationId xmlns:p14="http://schemas.microsoft.com/office/powerpoint/2010/main" val="1937159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705142-DE01-4AD2-8781-404A7C783E3A}" type="slidenum">
              <a:rPr lang="en-GB" smtClean="0"/>
              <a:t>39</a:t>
            </a:fld>
            <a:endParaRPr lang="en-GB" dirty="0"/>
          </a:p>
        </p:txBody>
      </p:sp>
    </p:spTree>
    <p:extLst>
      <p:ext uri="{BB962C8B-B14F-4D97-AF65-F5344CB8AC3E}">
        <p14:creationId xmlns:p14="http://schemas.microsoft.com/office/powerpoint/2010/main" val="305008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There are some key terms that we may use on seesaw when writing about your child’s reading or you may hear your child use at home. </a:t>
            </a:r>
          </a:p>
          <a:p>
            <a:pPr lvl="0"/>
            <a:r>
              <a:rPr lang="en-GB" dirty="0"/>
              <a:t>Segmenting: saying the individual sounds in the words e.g. c-a-t. In RWI we call this ‘Fred Talk’. </a:t>
            </a:r>
          </a:p>
          <a:p>
            <a:pPr lvl="0"/>
            <a:r>
              <a:rPr lang="en-GB" dirty="0"/>
              <a:t>Blending: saying the sounds together to make a word e.g. c-a-t are read together to form the word ‘cat’</a:t>
            </a:r>
          </a:p>
          <a:p>
            <a:pPr lvl="0"/>
            <a:r>
              <a:rPr lang="en-GB" dirty="0"/>
              <a:t>Special friends: a term used in the RWI program. They refer to sounds that have more than one letter. A digraph has two letters that make one sound e.g. ‘</a:t>
            </a:r>
            <a:r>
              <a:rPr lang="en-GB" dirty="0" err="1"/>
              <a:t>sh</a:t>
            </a:r>
            <a:r>
              <a:rPr lang="en-GB" dirty="0"/>
              <a:t>’. A trigraph has three letters that make once sound e.g. ‘tch’.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Sight reading: the ability to recognise a whole word without having to segment it. It is really tricky for children to understand what they are reading when they are still sound out and blending each word. So we encourage children to learn and recognise words from sight so that they can understand what they are reading better.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Green Words: these are words that can be segmented and blended e.g. dog and bed</a:t>
            </a:r>
          </a:p>
          <a:p>
            <a:pPr lvl="0"/>
            <a:r>
              <a:rPr lang="en-GB" dirty="0"/>
              <a:t>Red Words: In phonics, there are words which do not follow the ‘rules’ – they do not sound the way they are written e.g. ‘the’ sounded out would be ‘</a:t>
            </a:r>
            <a:r>
              <a:rPr lang="en-GB" dirty="0" err="1"/>
              <a:t>th</a:t>
            </a:r>
            <a:r>
              <a:rPr lang="en-GB" dirty="0"/>
              <a:t>-e’ but is not pronounced this way. We teach the children to sight read these words and tell them ‘you can’t ‘Fred’ a red’. </a:t>
            </a:r>
          </a:p>
          <a:p>
            <a:pPr lvl="0"/>
            <a:r>
              <a:rPr lang="en-GB" dirty="0"/>
              <a:t>Schwa: This is when a sound is mispronounced by adding an ‘uh’ on the end e.g. ‘</a:t>
            </a:r>
            <a:r>
              <a:rPr lang="en-GB" dirty="0" err="1"/>
              <a:t>cuh</a:t>
            </a:r>
            <a:r>
              <a:rPr lang="en-GB" dirty="0"/>
              <a:t>’. If we tried to sound out a word and blend it with a schwa e.g. ‘</a:t>
            </a:r>
            <a:r>
              <a:rPr lang="en-GB" dirty="0" err="1"/>
              <a:t>cuh</a:t>
            </a:r>
            <a:r>
              <a:rPr lang="en-GB" dirty="0"/>
              <a:t>-a-</a:t>
            </a:r>
            <a:r>
              <a:rPr lang="en-GB" dirty="0" err="1"/>
              <a:t>tuh</a:t>
            </a:r>
            <a:r>
              <a:rPr lang="en-GB" dirty="0"/>
              <a:t>’ it sounds very different. </a:t>
            </a:r>
          </a:p>
          <a:p>
            <a:pPr lvl="0"/>
            <a:r>
              <a:rPr lang="en-GB" dirty="0"/>
              <a:t>Fluency: the ability to read a text accurately (saying the words correctly), at an appropriate speed and with expression. </a:t>
            </a:r>
          </a:p>
          <a:p>
            <a:endParaRPr lang="en-GB" dirty="0"/>
          </a:p>
        </p:txBody>
      </p:sp>
      <p:sp>
        <p:nvSpPr>
          <p:cNvPr id="4" name="Slide Number Placeholder 3"/>
          <p:cNvSpPr>
            <a:spLocks noGrp="1"/>
          </p:cNvSpPr>
          <p:nvPr>
            <p:ph type="sldNum" sz="quarter" idx="5"/>
          </p:nvPr>
        </p:nvSpPr>
        <p:spPr/>
        <p:txBody>
          <a:bodyPr/>
          <a:lstStyle/>
          <a:p>
            <a:fld id="{9B705142-DE01-4AD2-8781-404A7C783E3A}" type="slidenum">
              <a:rPr lang="en-GB" smtClean="0"/>
              <a:t>4</a:t>
            </a:fld>
            <a:endParaRPr lang="en-GB"/>
          </a:p>
        </p:txBody>
      </p:sp>
    </p:spTree>
    <p:extLst>
      <p:ext uri="{BB962C8B-B14F-4D97-AF65-F5344CB8AC3E}">
        <p14:creationId xmlns:p14="http://schemas.microsoft.com/office/powerpoint/2010/main" val="97757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F7646-0C55-BFB1-D2AB-3D4A9A018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940A6-C547-CB5F-57F7-62BB65ADD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24845-BCFD-5F85-971A-F76A0D33215C}"/>
              </a:ext>
            </a:extLst>
          </p:cNvPr>
          <p:cNvSpPr>
            <a:spLocks noGrp="1"/>
          </p:cNvSpPr>
          <p:nvPr>
            <p:ph type="body" idx="1"/>
          </p:nvPr>
        </p:nvSpPr>
        <p:spPr/>
        <p:txBody>
          <a:bodyPr/>
          <a:lstStyle/>
          <a:p>
            <a:r>
              <a:rPr lang="en-GB" dirty="0"/>
              <a:t>At home, we strongly encourage you to read with your child for 10 minutes every day. Reading at home is meant to be easy. It is for </a:t>
            </a:r>
            <a:r>
              <a:rPr lang="en-GB" b="1" u="sng" dirty="0"/>
              <a:t>consolidating </a:t>
            </a:r>
            <a:r>
              <a:rPr lang="en-GB" b="0" u="none" dirty="0"/>
              <a:t>what your child has been learning at school, not to learn new things. If they find it too difficult, they will not enjoy reading. </a:t>
            </a:r>
          </a:p>
          <a:p>
            <a:r>
              <a:rPr lang="en-GB" b="0" u="none" dirty="0"/>
              <a:t>It is also just as important for you to read to your child. These books do not have to correspond with their reading level – you can read anything to them, the newspaper, pictures books e.g. Julia Donaldson, comic books etc. Audiobooks are also a really great way to inspire a love of reading in your child. </a:t>
            </a:r>
          </a:p>
        </p:txBody>
      </p:sp>
      <p:sp>
        <p:nvSpPr>
          <p:cNvPr id="4" name="Slide Number Placeholder 3">
            <a:extLst>
              <a:ext uri="{FF2B5EF4-FFF2-40B4-BE49-F238E27FC236}">
                <a16:creationId xmlns:a16="http://schemas.microsoft.com/office/drawing/2014/main" id="{96016F7F-55B2-5490-AD3C-D099C1D2DCC6}"/>
              </a:ext>
            </a:extLst>
          </p:cNvPr>
          <p:cNvSpPr>
            <a:spLocks noGrp="1"/>
          </p:cNvSpPr>
          <p:nvPr>
            <p:ph type="sldNum" sz="quarter" idx="5"/>
          </p:nvPr>
        </p:nvSpPr>
        <p:spPr/>
        <p:txBody>
          <a:bodyPr/>
          <a:lstStyle/>
          <a:p>
            <a:fld id="{9B705142-DE01-4AD2-8781-404A7C783E3A}" type="slidenum">
              <a:rPr lang="en-GB" smtClean="0"/>
              <a:t>40</a:t>
            </a:fld>
            <a:endParaRPr lang="en-GB" dirty="0"/>
          </a:p>
        </p:txBody>
      </p:sp>
    </p:spTree>
    <p:extLst>
      <p:ext uri="{BB962C8B-B14F-4D97-AF65-F5344CB8AC3E}">
        <p14:creationId xmlns:p14="http://schemas.microsoft.com/office/powerpoint/2010/main" val="931453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questions about the information in this presentation, please do not hesitate to ask your child’s class teacher! </a:t>
            </a:r>
          </a:p>
        </p:txBody>
      </p:sp>
      <p:sp>
        <p:nvSpPr>
          <p:cNvPr id="4" name="Slide Number Placeholder 3"/>
          <p:cNvSpPr>
            <a:spLocks noGrp="1"/>
          </p:cNvSpPr>
          <p:nvPr>
            <p:ph type="sldNum" sz="quarter" idx="5"/>
          </p:nvPr>
        </p:nvSpPr>
        <p:spPr/>
        <p:txBody>
          <a:bodyPr/>
          <a:lstStyle/>
          <a:p>
            <a:fld id="{9B705142-DE01-4AD2-8781-404A7C783E3A}" type="slidenum">
              <a:rPr lang="en-GB" smtClean="0"/>
              <a:t>41</a:t>
            </a:fld>
            <a:endParaRPr lang="en-GB" dirty="0"/>
          </a:p>
        </p:txBody>
      </p:sp>
    </p:spTree>
    <p:extLst>
      <p:ext uri="{BB962C8B-B14F-4D97-AF65-F5344CB8AC3E}">
        <p14:creationId xmlns:p14="http://schemas.microsoft.com/office/powerpoint/2010/main" val="409854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follow the RWI phonics program. This is a systematic program which teaches children to read and write by linking sounds to letters. It meets the demands of the national curriculum and gives your child the best chance of success at learning to read and write. </a:t>
            </a:r>
          </a:p>
          <a:p>
            <a:r>
              <a:rPr lang="en-GB" dirty="0"/>
              <a:t>We teach Phonics daily. On Mondays we have Whole Class Phonics where the children remain in their classes and recap previously learnt sounds. </a:t>
            </a:r>
          </a:p>
          <a:p>
            <a:r>
              <a:rPr lang="en-GB" dirty="0"/>
              <a:t>Tuesday-Friday we have group phonics in which the children learn new sounds in smaller groups. </a:t>
            </a:r>
          </a:p>
          <a:p>
            <a:r>
              <a:rPr lang="en-GB" dirty="0"/>
              <a:t>Once the children have learnt some sounds, we begin reading books in our phonics lessons. Paper copies of these books will be sent home at the end of each week. They should be returned to school the following week. </a:t>
            </a:r>
          </a:p>
        </p:txBody>
      </p:sp>
      <p:sp>
        <p:nvSpPr>
          <p:cNvPr id="4" name="Slide Number Placeholder 3"/>
          <p:cNvSpPr>
            <a:spLocks noGrp="1"/>
          </p:cNvSpPr>
          <p:nvPr>
            <p:ph type="sldNum" sz="quarter" idx="10"/>
          </p:nvPr>
        </p:nvSpPr>
        <p:spPr/>
        <p:txBody>
          <a:bodyPr/>
          <a:lstStyle/>
          <a:p>
            <a:fld id="{9B705142-DE01-4AD2-8781-404A7C783E3A}" type="slidenum">
              <a:rPr lang="en-GB" smtClean="0"/>
              <a:t>5</a:t>
            </a:fld>
            <a:endParaRPr lang="en-GB"/>
          </a:p>
        </p:txBody>
      </p:sp>
    </p:spTree>
    <p:extLst>
      <p:ext uri="{BB962C8B-B14F-4D97-AF65-F5344CB8AC3E}">
        <p14:creationId xmlns:p14="http://schemas.microsoft.com/office/powerpoint/2010/main" val="2074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read with the children once a week. We begin by reading the previous week’s book. If necessary, we may send this book home to continue reading if your child is struggling with some of the sounds or is not yet able to sight read the words. Ideally, your child should be reading at least 80% of the words by sight before moving on to the next book. </a:t>
            </a:r>
          </a:p>
          <a:p>
            <a:r>
              <a:rPr lang="en-GB" dirty="0"/>
              <a:t>Initially, children will have picture books which promote language development and key reading skills such as inferencing. </a:t>
            </a:r>
          </a:p>
          <a:p>
            <a:r>
              <a:rPr lang="en-GB" dirty="0"/>
              <a:t>Next, the children will move onto blending books. These books correspond with the sounds the children have been learning and are used to practice blending. </a:t>
            </a:r>
          </a:p>
          <a:p>
            <a:r>
              <a:rPr lang="en-GB" dirty="0"/>
              <a:t>Finally, the children will move on to worded books. These books also correspond with the sounds the children have been learning. </a:t>
            </a:r>
          </a:p>
          <a:p>
            <a:r>
              <a:rPr lang="en-GB" dirty="0"/>
              <a:t>It is just as important for you to read to your child as it is for your child to read to you. Each week we will take your child to the library where they can choose a book to take home. These books should be in your child’s bookbag each Wednesday when they go to the library and can be changed. Your child will not be able to take a new library book home until the previous one is returned. We also encourage you to take a book from our blue trolley home to read with your child. The blue trolley is put by the sandpit at each drop off and collection and you may change these books whenever you like. </a:t>
            </a:r>
          </a:p>
          <a:p>
            <a:r>
              <a:rPr lang="en-GB" dirty="0"/>
              <a:t>We will soon be starting to read books in our phonics lessons. Each week, we will send home paper copies of the book your child has been reading in their phonics group. This is for them to continue to practice their reading from at home. As we would have spent all week reading from this book, it would be good for you to encourage your child to try and sight read some of the words from this book. </a:t>
            </a:r>
          </a:p>
        </p:txBody>
      </p:sp>
      <p:sp>
        <p:nvSpPr>
          <p:cNvPr id="4" name="Slide Number Placeholder 3"/>
          <p:cNvSpPr>
            <a:spLocks noGrp="1"/>
          </p:cNvSpPr>
          <p:nvPr>
            <p:ph type="sldNum" sz="quarter" idx="10"/>
          </p:nvPr>
        </p:nvSpPr>
        <p:spPr/>
        <p:txBody>
          <a:bodyPr/>
          <a:lstStyle/>
          <a:p>
            <a:fld id="{9B705142-DE01-4AD2-8781-404A7C783E3A}" type="slidenum">
              <a:rPr lang="en-GB" smtClean="0"/>
              <a:t>6</a:t>
            </a:fld>
            <a:endParaRPr lang="en-GB"/>
          </a:p>
        </p:txBody>
      </p:sp>
    </p:spTree>
    <p:extLst>
      <p:ext uri="{BB962C8B-B14F-4D97-AF65-F5344CB8AC3E}">
        <p14:creationId xmlns:p14="http://schemas.microsoft.com/office/powerpoint/2010/main" val="103392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excerpt from one of the books that your child will read. The black words are ones that your child should be able to segment and blend because they contain sounds we have learnt. The red words (words that you can’t sound out) are in red. This helps the children clearly see that it is one of the words they have to know by sight.</a:t>
            </a:r>
          </a:p>
          <a:p>
            <a:r>
              <a:rPr lang="en-GB" dirty="0"/>
              <a:t>Here is how your child will read when they first get the book: </a:t>
            </a:r>
          </a:p>
          <a:p>
            <a:r>
              <a:rPr lang="en-GB" dirty="0"/>
              <a:t>If they mispronounce a sound, please point to the one they get wrong and ask them to look again. </a:t>
            </a:r>
          </a:p>
          <a:p>
            <a:r>
              <a:rPr lang="en-GB" dirty="0"/>
              <a:t>Blending can be a little tricky, so if they are struggling, initially you could repeat the sounds to them. If they are still unable to hear the whole word, repeat the sounds, but a little closer together: </a:t>
            </a:r>
          </a:p>
          <a:p>
            <a:r>
              <a:rPr lang="en-GB" dirty="0"/>
              <a:t>After a few reads, they should start recognising some of the words and sight reading, for example: </a:t>
            </a:r>
          </a:p>
          <a:p>
            <a:r>
              <a:rPr lang="en-GB" dirty="0"/>
              <a:t>We always love to hear about how your child is getting on reading at home, so we really encourage you to write a little note, it does not have to be in great detail, about how they did on the Seesaw app. You could do this by commenting underneath our post about their read in school. </a:t>
            </a:r>
          </a:p>
        </p:txBody>
      </p:sp>
      <p:sp>
        <p:nvSpPr>
          <p:cNvPr id="4" name="Slide Number Placeholder 3"/>
          <p:cNvSpPr>
            <a:spLocks noGrp="1"/>
          </p:cNvSpPr>
          <p:nvPr>
            <p:ph type="sldNum" sz="quarter" idx="5"/>
          </p:nvPr>
        </p:nvSpPr>
        <p:spPr/>
        <p:txBody>
          <a:bodyPr/>
          <a:lstStyle/>
          <a:p>
            <a:fld id="{9B705142-DE01-4AD2-8781-404A7C783E3A}" type="slidenum">
              <a:rPr lang="en-GB" smtClean="0"/>
              <a:t>7</a:t>
            </a:fld>
            <a:endParaRPr lang="en-GB"/>
          </a:p>
        </p:txBody>
      </p:sp>
    </p:spTree>
    <p:extLst>
      <p:ext uri="{BB962C8B-B14F-4D97-AF65-F5344CB8AC3E}">
        <p14:creationId xmlns:p14="http://schemas.microsoft.com/office/powerpoint/2010/main" val="346828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writing and spelling words, we follow a specific sequence. First, we say the word. This is to help hear the sounds. Then we Fred Talk. Fred is the frog that is used in the RWI scheme to help the children segment and blend words e.g. the segmented word: ‘d-o-g’ is blended into ‘dog’. Then we use our Fred Fingers, we repeat the sounds and pinch our fingers to help us remember the sounds. Finally, we write it. If a child can’t remember what sound comes next, we encourage them to repeat the process. If your child is writing at home, we encourage you to follow this process too! </a:t>
            </a:r>
          </a:p>
          <a:p>
            <a:r>
              <a:rPr lang="en-GB" dirty="0"/>
              <a:t>We begin teaching writing with letter formation. Then we begin to write CVC words and later in the year, progress to sentences. </a:t>
            </a:r>
          </a:p>
        </p:txBody>
      </p:sp>
      <p:sp>
        <p:nvSpPr>
          <p:cNvPr id="4" name="Slide Number Placeholder 3"/>
          <p:cNvSpPr>
            <a:spLocks noGrp="1"/>
          </p:cNvSpPr>
          <p:nvPr>
            <p:ph type="sldNum" sz="quarter" idx="5"/>
          </p:nvPr>
        </p:nvSpPr>
        <p:spPr/>
        <p:txBody>
          <a:bodyPr/>
          <a:lstStyle/>
          <a:p>
            <a:fld id="{9B705142-DE01-4AD2-8781-404A7C783E3A}" type="slidenum">
              <a:rPr lang="en-GB" smtClean="0"/>
              <a:t>8</a:t>
            </a:fld>
            <a:endParaRPr lang="en-GB"/>
          </a:p>
        </p:txBody>
      </p:sp>
    </p:spTree>
    <p:extLst>
      <p:ext uri="{BB962C8B-B14F-4D97-AF65-F5344CB8AC3E}">
        <p14:creationId xmlns:p14="http://schemas.microsoft.com/office/powerpoint/2010/main" val="417763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practice how to say the sounds and look at how we teach each letter’s formation. </a:t>
            </a:r>
          </a:p>
        </p:txBody>
      </p:sp>
      <p:sp>
        <p:nvSpPr>
          <p:cNvPr id="4" name="Slide Number Placeholder 3"/>
          <p:cNvSpPr>
            <a:spLocks noGrp="1"/>
          </p:cNvSpPr>
          <p:nvPr>
            <p:ph type="sldNum" sz="quarter" idx="5"/>
          </p:nvPr>
        </p:nvSpPr>
        <p:spPr/>
        <p:txBody>
          <a:bodyPr/>
          <a:lstStyle/>
          <a:p>
            <a:fld id="{9B705142-DE01-4AD2-8781-404A7C783E3A}" type="slidenum">
              <a:rPr lang="en-GB" smtClean="0"/>
              <a:t>9</a:t>
            </a:fld>
            <a:endParaRPr lang="en-GB"/>
          </a:p>
        </p:txBody>
      </p:sp>
    </p:spTree>
    <p:extLst>
      <p:ext uri="{BB962C8B-B14F-4D97-AF65-F5344CB8AC3E}">
        <p14:creationId xmlns:p14="http://schemas.microsoft.com/office/powerpoint/2010/main" val="89439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1881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5566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898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346207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827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9279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351542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291068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192722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227348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218750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251355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63582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30179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C402E-41AC-4346-A398-9072F8F6DA14}" type="datetimeFigureOut">
              <a:rPr lang="en-GB" smtClean="0"/>
              <a:t>05/12/2025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dirty="0"/>
          </a:p>
        </p:txBody>
      </p:sp>
    </p:spTree>
    <p:extLst>
      <p:ext uri="{BB962C8B-B14F-4D97-AF65-F5344CB8AC3E}">
        <p14:creationId xmlns:p14="http://schemas.microsoft.com/office/powerpoint/2010/main" val="362212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CCB152-C4A6-4F3B-86F5-FC474C0E84E5}" type="slidenum">
              <a:rPr lang="en-GB" smtClean="0"/>
              <a:t>‹#›</a:t>
            </a:fld>
            <a:endParaRPr lang="en-GB" dirty="0"/>
          </a:p>
        </p:txBody>
      </p:sp>
      <p:sp>
        <p:nvSpPr>
          <p:cNvPr id="5" name="Date Placeholder 4"/>
          <p:cNvSpPr>
            <a:spLocks noGrp="1"/>
          </p:cNvSpPr>
          <p:nvPr>
            <p:ph type="dt" sz="half" idx="10"/>
          </p:nvPr>
        </p:nvSpPr>
        <p:spPr/>
        <p:txBody>
          <a:bodyPr/>
          <a:lstStyle/>
          <a:p>
            <a:fld id="{C01C402E-41AC-4346-A398-9072F8F6DA14}" type="datetimeFigureOut">
              <a:rPr lang="en-GB" smtClean="0"/>
              <a:t>05/12/2025</a:t>
            </a:fld>
            <a:endParaRPr lang="en-GB" dirty="0"/>
          </a:p>
        </p:txBody>
      </p:sp>
    </p:spTree>
    <p:extLst>
      <p:ext uri="{BB962C8B-B14F-4D97-AF65-F5344CB8AC3E}">
        <p14:creationId xmlns:p14="http://schemas.microsoft.com/office/powerpoint/2010/main" val="361203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1C402E-41AC-4346-A398-9072F8F6DA14}" type="datetimeFigureOut">
              <a:rPr lang="en-GB" smtClean="0"/>
              <a:t>05/12/2025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CCB152-C4A6-4F3B-86F5-FC474C0E84E5}" type="slidenum">
              <a:rPr lang="en-GB" smtClean="0"/>
              <a:t>‹#›</a:t>
            </a:fld>
            <a:endParaRPr lang="en-GB" dirty="0"/>
          </a:p>
        </p:txBody>
      </p:sp>
    </p:spTree>
    <p:extLst>
      <p:ext uri="{BB962C8B-B14F-4D97-AF65-F5344CB8AC3E}">
        <p14:creationId xmlns:p14="http://schemas.microsoft.com/office/powerpoint/2010/main" val="41823393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uthmiskin.com/phonics/about-read-write-inc-phon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2713" y="2450500"/>
            <a:ext cx="5106573" cy="1569660"/>
          </a:xfrm>
          <a:prstGeom prst="rect">
            <a:avLst/>
          </a:prstGeom>
          <a:noFill/>
        </p:spPr>
        <p:txBody>
          <a:bodyPr wrap="square" rtlCol="0">
            <a:spAutoFit/>
          </a:bodyPr>
          <a:lstStyle/>
          <a:p>
            <a:pPr algn="ctr"/>
            <a:r>
              <a:rPr lang="en-GB" sz="9600" dirty="0">
                <a:latin typeface="Comic Sans MS" panose="030F0702030302020204" pitchFamily="66" charset="0"/>
              </a:rPr>
              <a:t>Phonics</a:t>
            </a:r>
          </a:p>
        </p:txBody>
      </p:sp>
    </p:spTree>
    <p:extLst>
      <p:ext uri="{BB962C8B-B14F-4D97-AF65-F5344CB8AC3E}">
        <p14:creationId xmlns:p14="http://schemas.microsoft.com/office/powerpoint/2010/main" val="279050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A0686D-6F79-59E0-1CF8-05C8A2B7B506}"/>
              </a:ext>
            </a:extLst>
          </p:cNvPr>
          <p:cNvPicPr>
            <a:picLocks noChangeAspect="1"/>
          </p:cNvPicPr>
          <p:nvPr/>
        </p:nvPicPr>
        <p:blipFill>
          <a:blip r:embed="rId3"/>
          <a:srcRect l="43323" t="30496" r="48980" b="46656"/>
          <a:stretch>
            <a:fillRect/>
          </a:stretch>
        </p:blipFill>
        <p:spPr>
          <a:xfrm>
            <a:off x="4399547" y="753824"/>
            <a:ext cx="3392906" cy="5350352"/>
          </a:xfrm>
          <a:prstGeom prst="rect">
            <a:avLst/>
          </a:prstGeom>
        </p:spPr>
      </p:pic>
    </p:spTree>
    <p:extLst>
      <p:ext uri="{BB962C8B-B14F-4D97-AF65-F5344CB8AC3E}">
        <p14:creationId xmlns:p14="http://schemas.microsoft.com/office/powerpoint/2010/main" val="152873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2DFB1F-0A29-930E-5C27-9759C367C9F6}"/>
              </a:ext>
            </a:extLst>
          </p:cNvPr>
          <p:cNvPicPr>
            <a:picLocks noChangeAspect="1"/>
          </p:cNvPicPr>
          <p:nvPr/>
        </p:nvPicPr>
        <p:blipFill>
          <a:blip r:embed="rId3"/>
          <a:srcRect l="51513" t="30496" r="40789" b="48142"/>
          <a:stretch>
            <a:fillRect/>
          </a:stretch>
        </p:blipFill>
        <p:spPr>
          <a:xfrm>
            <a:off x="4435642" y="981035"/>
            <a:ext cx="3320716" cy="4895930"/>
          </a:xfrm>
          <a:prstGeom prst="rect">
            <a:avLst/>
          </a:prstGeom>
        </p:spPr>
      </p:pic>
    </p:spTree>
    <p:extLst>
      <p:ext uri="{BB962C8B-B14F-4D97-AF65-F5344CB8AC3E}">
        <p14:creationId xmlns:p14="http://schemas.microsoft.com/office/powerpoint/2010/main" val="18733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094CCCD-4A18-5858-954B-403B0B5C1A9D}"/>
              </a:ext>
            </a:extLst>
          </p:cNvPr>
          <p:cNvPicPr>
            <a:picLocks noGrp="1" noChangeAspect="1"/>
          </p:cNvPicPr>
          <p:nvPr>
            <p:ph idx="1"/>
          </p:nvPr>
        </p:nvPicPr>
        <p:blipFill>
          <a:blip r:embed="rId3"/>
          <a:srcRect l="59291" t="30654" r="33030" b="45584"/>
          <a:stretch>
            <a:fillRect/>
          </a:stretch>
        </p:blipFill>
        <p:spPr>
          <a:xfrm>
            <a:off x="4339390" y="651353"/>
            <a:ext cx="3276436" cy="5386192"/>
          </a:xfrm>
          <a:prstGeom prst="rect">
            <a:avLst/>
          </a:prstGeom>
        </p:spPr>
      </p:pic>
    </p:spTree>
    <p:extLst>
      <p:ext uri="{BB962C8B-B14F-4D97-AF65-F5344CB8AC3E}">
        <p14:creationId xmlns:p14="http://schemas.microsoft.com/office/powerpoint/2010/main" val="10951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509C98-08E2-7875-2D6F-AFED1FAC6499}"/>
              </a:ext>
            </a:extLst>
          </p:cNvPr>
          <p:cNvPicPr>
            <a:picLocks noChangeAspect="1"/>
          </p:cNvPicPr>
          <p:nvPr/>
        </p:nvPicPr>
        <p:blipFill>
          <a:blip r:embed="rId5"/>
          <a:srcRect l="67500" t="29938" r="24901" b="46285"/>
          <a:stretch>
            <a:fillRect/>
          </a:stretch>
        </p:blipFill>
        <p:spPr>
          <a:xfrm>
            <a:off x="4231105" y="328912"/>
            <a:ext cx="3729790" cy="6200175"/>
          </a:xfrm>
          <a:prstGeom prst="rect">
            <a:avLst/>
          </a:prstGeom>
        </p:spPr>
      </p:pic>
      <p:pic>
        <p:nvPicPr>
          <p:cNvPr id="3" name="Recorded Sound">
            <a:hlinkClick r:id="" action="ppaction://media"/>
            <a:extLst>
              <a:ext uri="{FF2B5EF4-FFF2-40B4-BE49-F238E27FC236}">
                <a16:creationId xmlns:a16="http://schemas.microsoft.com/office/drawing/2014/main" id="{6EC8EEFD-0DA8-637E-7D12-E24F5298FB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5293" y="5610174"/>
            <a:ext cx="1070385" cy="1070385"/>
          </a:xfrm>
          <a:prstGeom prst="rect">
            <a:avLst/>
          </a:prstGeom>
        </p:spPr>
      </p:pic>
    </p:spTree>
    <p:extLst>
      <p:ext uri="{BB962C8B-B14F-4D97-AF65-F5344CB8AC3E}">
        <p14:creationId xmlns:p14="http://schemas.microsoft.com/office/powerpoint/2010/main" val="26535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68590F-4AE3-6043-8F57-5611EE9C5628}"/>
              </a:ext>
            </a:extLst>
          </p:cNvPr>
          <p:cNvPicPr>
            <a:picLocks noChangeAspect="1"/>
          </p:cNvPicPr>
          <p:nvPr/>
        </p:nvPicPr>
        <p:blipFill>
          <a:blip r:embed="rId3"/>
          <a:srcRect l="75494" t="30310" r="17105" b="46099"/>
          <a:stretch>
            <a:fillRect/>
          </a:stretch>
        </p:blipFill>
        <p:spPr>
          <a:xfrm>
            <a:off x="4331368" y="440887"/>
            <a:ext cx="3529264" cy="5976225"/>
          </a:xfrm>
          <a:prstGeom prst="rect">
            <a:avLst/>
          </a:prstGeom>
        </p:spPr>
      </p:pic>
    </p:spTree>
    <p:extLst>
      <p:ext uri="{BB962C8B-B14F-4D97-AF65-F5344CB8AC3E}">
        <p14:creationId xmlns:p14="http://schemas.microsoft.com/office/powerpoint/2010/main" val="334078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576EF-6693-28D7-1597-ACD48DACA0FC}"/>
              </a:ext>
            </a:extLst>
          </p:cNvPr>
          <p:cNvPicPr>
            <a:picLocks noChangeAspect="1"/>
          </p:cNvPicPr>
          <p:nvPr/>
        </p:nvPicPr>
        <p:blipFill>
          <a:blip r:embed="rId3"/>
          <a:srcRect l="36019" t="54830" r="56678" b="20836"/>
          <a:stretch>
            <a:fillRect/>
          </a:stretch>
        </p:blipFill>
        <p:spPr>
          <a:xfrm>
            <a:off x="4580021" y="745306"/>
            <a:ext cx="3031958" cy="5367388"/>
          </a:xfrm>
          <a:prstGeom prst="rect">
            <a:avLst/>
          </a:prstGeom>
        </p:spPr>
      </p:pic>
    </p:spTree>
    <p:extLst>
      <p:ext uri="{BB962C8B-B14F-4D97-AF65-F5344CB8AC3E}">
        <p14:creationId xmlns:p14="http://schemas.microsoft.com/office/powerpoint/2010/main" val="196283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5C1145-4C0F-E9A2-DA7D-3A27C6FBF3CD}"/>
              </a:ext>
            </a:extLst>
          </p:cNvPr>
          <p:cNvPicPr>
            <a:picLocks noChangeAspect="1"/>
          </p:cNvPicPr>
          <p:nvPr/>
        </p:nvPicPr>
        <p:blipFill>
          <a:blip r:embed="rId3"/>
          <a:srcRect l="43322" t="54272" r="48882" b="22879"/>
          <a:stretch>
            <a:fillRect/>
          </a:stretch>
        </p:blipFill>
        <p:spPr>
          <a:xfrm>
            <a:off x="4429625" y="834517"/>
            <a:ext cx="3332749" cy="5188965"/>
          </a:xfrm>
          <a:prstGeom prst="rect">
            <a:avLst/>
          </a:prstGeom>
        </p:spPr>
      </p:pic>
    </p:spTree>
    <p:extLst>
      <p:ext uri="{BB962C8B-B14F-4D97-AF65-F5344CB8AC3E}">
        <p14:creationId xmlns:p14="http://schemas.microsoft.com/office/powerpoint/2010/main" val="341755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F550AA-193B-3D89-A5F4-68BB6D84A665}"/>
              </a:ext>
            </a:extLst>
          </p:cNvPr>
          <p:cNvPicPr>
            <a:picLocks noChangeAspect="1"/>
          </p:cNvPicPr>
          <p:nvPr/>
        </p:nvPicPr>
        <p:blipFill>
          <a:blip r:embed="rId3"/>
          <a:srcRect l="51611" t="54272" r="40987" b="21765"/>
          <a:stretch>
            <a:fillRect/>
          </a:stretch>
        </p:blipFill>
        <p:spPr>
          <a:xfrm>
            <a:off x="4381876" y="480701"/>
            <a:ext cx="3428248" cy="5896597"/>
          </a:xfrm>
          <a:prstGeom prst="rect">
            <a:avLst/>
          </a:prstGeom>
        </p:spPr>
      </p:pic>
    </p:spTree>
    <p:extLst>
      <p:ext uri="{BB962C8B-B14F-4D97-AF65-F5344CB8AC3E}">
        <p14:creationId xmlns:p14="http://schemas.microsoft.com/office/powerpoint/2010/main" val="376478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977C7-74FD-962A-6E0D-3E154609FE18}"/>
              </a:ext>
            </a:extLst>
          </p:cNvPr>
          <p:cNvPicPr>
            <a:picLocks noChangeAspect="1"/>
          </p:cNvPicPr>
          <p:nvPr/>
        </p:nvPicPr>
        <p:blipFill>
          <a:blip r:embed="rId3"/>
          <a:srcRect l="59803" t="55015" r="32895" b="21765"/>
          <a:stretch>
            <a:fillRect/>
          </a:stretch>
        </p:blipFill>
        <p:spPr>
          <a:xfrm>
            <a:off x="4519862" y="766605"/>
            <a:ext cx="3152275" cy="5324790"/>
          </a:xfrm>
          <a:prstGeom prst="rect">
            <a:avLst/>
          </a:prstGeom>
        </p:spPr>
      </p:pic>
    </p:spTree>
    <p:extLst>
      <p:ext uri="{BB962C8B-B14F-4D97-AF65-F5344CB8AC3E}">
        <p14:creationId xmlns:p14="http://schemas.microsoft.com/office/powerpoint/2010/main" val="408112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48F5E1-8366-B0AD-48C3-31F8A6D26B94}"/>
              </a:ext>
            </a:extLst>
          </p:cNvPr>
          <p:cNvPicPr>
            <a:picLocks noChangeAspect="1"/>
          </p:cNvPicPr>
          <p:nvPr/>
        </p:nvPicPr>
        <p:blipFill>
          <a:blip r:embed="rId3"/>
          <a:srcRect l="67598" t="54458" r="24409" b="22137"/>
          <a:stretch>
            <a:fillRect/>
          </a:stretch>
        </p:blipFill>
        <p:spPr>
          <a:xfrm>
            <a:off x="4309310" y="649702"/>
            <a:ext cx="3573379" cy="5558595"/>
          </a:xfrm>
          <a:prstGeom prst="rect">
            <a:avLst/>
          </a:prstGeom>
        </p:spPr>
      </p:pic>
    </p:spTree>
    <p:extLst>
      <p:ext uri="{BB962C8B-B14F-4D97-AF65-F5344CB8AC3E}">
        <p14:creationId xmlns:p14="http://schemas.microsoft.com/office/powerpoint/2010/main" val="41074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63B6-C5A0-D4C3-5396-209C7713E1F2}"/>
              </a:ext>
            </a:extLst>
          </p:cNvPr>
          <p:cNvSpPr txBox="1">
            <a:spLocks noGrp="1"/>
          </p:cNvSpPr>
          <p:nvPr>
            <p:ph type="title"/>
          </p:nvPr>
        </p:nvSpPr>
        <p:spPr>
          <a:xfrm>
            <a:off x="838200" y="879020"/>
            <a:ext cx="10515600" cy="1325559"/>
          </a:xfrm>
        </p:spPr>
        <p:txBody>
          <a:bodyPr anchorCtr="1">
            <a:normAutofit/>
          </a:bodyPr>
          <a:lstStyle/>
          <a:p>
            <a:pPr lvl="0"/>
            <a:r>
              <a:rPr lang="en-GB" sz="4400" u="sng" dirty="0">
                <a:solidFill>
                  <a:schemeClr val="tx1"/>
                </a:solidFill>
                <a:latin typeface="Comic Sans MS" panose="030F0702030302020204" pitchFamily="66" charset="0"/>
              </a:rPr>
              <a:t>What is Phonics?</a:t>
            </a:r>
          </a:p>
        </p:txBody>
      </p:sp>
      <p:sp>
        <p:nvSpPr>
          <p:cNvPr id="6" name="TextBox 5">
            <a:extLst>
              <a:ext uri="{FF2B5EF4-FFF2-40B4-BE49-F238E27FC236}">
                <a16:creationId xmlns:a16="http://schemas.microsoft.com/office/drawing/2014/main" id="{4E5AB893-5DA5-802F-669C-AE0FD1C90D1D}"/>
              </a:ext>
            </a:extLst>
          </p:cNvPr>
          <p:cNvSpPr txBox="1"/>
          <p:nvPr/>
        </p:nvSpPr>
        <p:spPr>
          <a:xfrm>
            <a:off x="637158" y="1989733"/>
            <a:ext cx="10917684" cy="3416320"/>
          </a:xfrm>
          <a:prstGeom prst="rect">
            <a:avLst/>
          </a:prstGeom>
          <a:noFill/>
        </p:spPr>
        <p:txBody>
          <a:bodyPr wrap="square" rtlCol="0">
            <a:spAutoFit/>
          </a:bodyPr>
          <a:lstStyle/>
          <a:p>
            <a:pPr marL="285750" indent="-285750">
              <a:lnSpc>
                <a:spcPct val="200000"/>
              </a:lnSpc>
              <a:buFontTx/>
              <a:buChar char="-"/>
            </a:pPr>
            <a:r>
              <a:rPr lang="en-GB" sz="2400" dirty="0">
                <a:latin typeface="Comic Sans MS" panose="030F0702030302020204" pitchFamily="66" charset="0"/>
              </a:rPr>
              <a:t>Teaching children to read and write</a:t>
            </a:r>
          </a:p>
          <a:p>
            <a:pPr marL="285750" indent="-285750">
              <a:lnSpc>
                <a:spcPct val="200000"/>
              </a:lnSpc>
              <a:buFontTx/>
              <a:buChar char="-"/>
            </a:pPr>
            <a:r>
              <a:rPr lang="en-GB" sz="2400" dirty="0">
                <a:latin typeface="Comic Sans MS" panose="030F0702030302020204" pitchFamily="66" charset="0"/>
              </a:rPr>
              <a:t>Individual sounds</a:t>
            </a:r>
          </a:p>
          <a:p>
            <a:pPr marL="285750" indent="-285750">
              <a:lnSpc>
                <a:spcPct val="200000"/>
              </a:lnSpc>
              <a:buFontTx/>
              <a:buChar char="-"/>
            </a:pPr>
            <a:r>
              <a:rPr lang="en-GB" sz="2400" dirty="0">
                <a:latin typeface="Comic Sans MS" panose="030F0702030302020204" pitchFamily="66" charset="0"/>
              </a:rPr>
              <a:t>Letter formation</a:t>
            </a:r>
          </a:p>
          <a:p>
            <a:pPr marL="285750" indent="-285750">
              <a:lnSpc>
                <a:spcPct val="200000"/>
              </a:lnSpc>
              <a:buFontTx/>
              <a:buChar char="-"/>
            </a:pPr>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97635F-E5AF-4FD3-CB05-8A5C5D46E7DD}"/>
              </a:ext>
            </a:extLst>
          </p:cNvPr>
          <p:cNvPicPr>
            <a:picLocks noChangeAspect="1"/>
          </p:cNvPicPr>
          <p:nvPr/>
        </p:nvPicPr>
        <p:blipFill>
          <a:blip r:embed="rId3"/>
          <a:srcRect l="75691" t="54644" r="17007" b="23994"/>
          <a:stretch>
            <a:fillRect/>
          </a:stretch>
        </p:blipFill>
        <p:spPr>
          <a:xfrm>
            <a:off x="4331368" y="686664"/>
            <a:ext cx="3529264" cy="5484672"/>
          </a:xfrm>
          <a:prstGeom prst="rect">
            <a:avLst/>
          </a:prstGeom>
        </p:spPr>
      </p:pic>
    </p:spTree>
    <p:extLst>
      <p:ext uri="{BB962C8B-B14F-4D97-AF65-F5344CB8AC3E}">
        <p14:creationId xmlns:p14="http://schemas.microsoft.com/office/powerpoint/2010/main" val="1565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CB517B-CB22-5532-59D8-5080294E00F9}"/>
              </a:ext>
            </a:extLst>
          </p:cNvPr>
          <p:cNvPicPr>
            <a:picLocks noChangeAspect="1"/>
          </p:cNvPicPr>
          <p:nvPr/>
        </p:nvPicPr>
        <p:blipFill>
          <a:blip r:embed="rId3"/>
          <a:srcRect l="35428" t="26781" r="57072" b="50000"/>
          <a:stretch>
            <a:fillRect/>
          </a:stretch>
        </p:blipFill>
        <p:spPr>
          <a:xfrm>
            <a:off x="4471737" y="757513"/>
            <a:ext cx="3248526" cy="5342973"/>
          </a:xfrm>
          <a:prstGeom prst="rect">
            <a:avLst/>
          </a:prstGeom>
        </p:spPr>
      </p:pic>
    </p:spTree>
    <p:extLst>
      <p:ext uri="{BB962C8B-B14F-4D97-AF65-F5344CB8AC3E}">
        <p14:creationId xmlns:p14="http://schemas.microsoft.com/office/powerpoint/2010/main" val="49813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40496-A1F7-F7F3-4AE5-EAB3ED6539A3}"/>
              </a:ext>
            </a:extLst>
          </p:cNvPr>
          <p:cNvPicPr>
            <a:picLocks noChangeAspect="1"/>
          </p:cNvPicPr>
          <p:nvPr/>
        </p:nvPicPr>
        <p:blipFill>
          <a:blip r:embed="rId3"/>
          <a:srcRect l="43619" t="26863" r="48191" b="52745"/>
          <a:stretch>
            <a:fillRect/>
          </a:stretch>
        </p:blipFill>
        <p:spPr>
          <a:xfrm>
            <a:off x="4303295" y="1057925"/>
            <a:ext cx="3585410" cy="4742149"/>
          </a:xfrm>
          <a:prstGeom prst="rect">
            <a:avLst/>
          </a:prstGeom>
        </p:spPr>
      </p:pic>
    </p:spTree>
    <p:extLst>
      <p:ext uri="{BB962C8B-B14F-4D97-AF65-F5344CB8AC3E}">
        <p14:creationId xmlns:p14="http://schemas.microsoft.com/office/powerpoint/2010/main" val="250476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A806EC-7BDB-91A9-8814-21FFA5514A25}"/>
              </a:ext>
            </a:extLst>
          </p:cNvPr>
          <p:cNvPicPr>
            <a:picLocks noChangeAspect="1"/>
          </p:cNvPicPr>
          <p:nvPr/>
        </p:nvPicPr>
        <p:blipFill>
          <a:blip r:embed="rId3"/>
          <a:srcRect l="41151" t="30417" r="42270" b="23808"/>
          <a:stretch>
            <a:fillRect/>
          </a:stretch>
        </p:blipFill>
        <p:spPr>
          <a:xfrm>
            <a:off x="4273215" y="755327"/>
            <a:ext cx="3645569" cy="5347345"/>
          </a:xfrm>
          <a:prstGeom prst="rect">
            <a:avLst/>
          </a:prstGeom>
        </p:spPr>
      </p:pic>
    </p:spTree>
    <p:extLst>
      <p:ext uri="{BB962C8B-B14F-4D97-AF65-F5344CB8AC3E}">
        <p14:creationId xmlns:p14="http://schemas.microsoft.com/office/powerpoint/2010/main" val="269791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D77F6-2083-0A88-19A4-B12F3ED08173}"/>
              </a:ext>
            </a:extLst>
          </p:cNvPr>
          <p:cNvPicPr>
            <a:picLocks noChangeAspect="1"/>
          </p:cNvPicPr>
          <p:nvPr/>
        </p:nvPicPr>
        <p:blipFill>
          <a:blip r:embed="rId3"/>
          <a:srcRect l="59112" t="30417" r="23934" b="16749"/>
          <a:stretch>
            <a:fillRect/>
          </a:stretch>
        </p:blipFill>
        <p:spPr>
          <a:xfrm>
            <a:off x="4315326" y="481091"/>
            <a:ext cx="3561347" cy="5895817"/>
          </a:xfrm>
          <a:prstGeom prst="rect">
            <a:avLst/>
          </a:prstGeom>
        </p:spPr>
      </p:pic>
    </p:spTree>
    <p:extLst>
      <p:ext uri="{BB962C8B-B14F-4D97-AF65-F5344CB8AC3E}">
        <p14:creationId xmlns:p14="http://schemas.microsoft.com/office/powerpoint/2010/main" val="72766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6B2FAC-CF88-9FEE-9E85-2BB1089F2DB9}"/>
              </a:ext>
            </a:extLst>
          </p:cNvPr>
          <p:cNvPicPr>
            <a:picLocks noChangeAspect="1"/>
          </p:cNvPicPr>
          <p:nvPr/>
        </p:nvPicPr>
        <p:blipFill>
          <a:blip r:embed="rId3"/>
          <a:srcRect l="76974" t="30417" r="5556" b="18978"/>
          <a:stretch>
            <a:fillRect/>
          </a:stretch>
        </p:blipFill>
        <p:spPr>
          <a:xfrm>
            <a:off x="4126832" y="540796"/>
            <a:ext cx="3753851" cy="5776408"/>
          </a:xfrm>
          <a:prstGeom prst="rect">
            <a:avLst/>
          </a:prstGeom>
        </p:spPr>
      </p:pic>
    </p:spTree>
    <p:extLst>
      <p:ext uri="{BB962C8B-B14F-4D97-AF65-F5344CB8AC3E}">
        <p14:creationId xmlns:p14="http://schemas.microsoft.com/office/powerpoint/2010/main" val="3185094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6B20FC-78EB-DD1F-2C89-1E7D86712F62}"/>
              </a:ext>
            </a:extLst>
          </p:cNvPr>
          <p:cNvPicPr>
            <a:picLocks noChangeAspect="1"/>
          </p:cNvPicPr>
          <p:nvPr/>
        </p:nvPicPr>
        <p:blipFill>
          <a:blip r:embed="rId3"/>
          <a:srcRect l="25461" t="32539" r="57664" b="21207"/>
          <a:stretch>
            <a:fillRect/>
          </a:stretch>
        </p:blipFill>
        <p:spPr>
          <a:xfrm>
            <a:off x="4252330" y="744358"/>
            <a:ext cx="3687339" cy="5369283"/>
          </a:xfrm>
          <a:prstGeom prst="rect">
            <a:avLst/>
          </a:prstGeom>
        </p:spPr>
      </p:pic>
    </p:spTree>
    <p:extLst>
      <p:ext uri="{BB962C8B-B14F-4D97-AF65-F5344CB8AC3E}">
        <p14:creationId xmlns:p14="http://schemas.microsoft.com/office/powerpoint/2010/main" val="32479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FF30-41E1-FC3F-AFB8-52B929EC25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8FE953-D336-3846-224B-CEDB1D91094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A59735A-719E-3306-2FEE-B80C86B06FE1}"/>
              </a:ext>
            </a:extLst>
          </p:cNvPr>
          <p:cNvPicPr>
            <a:picLocks noChangeAspect="1"/>
          </p:cNvPicPr>
          <p:nvPr/>
        </p:nvPicPr>
        <p:blipFill>
          <a:blip r:embed="rId3"/>
          <a:srcRect l="43717" t="32725" r="40000" b="20278"/>
          <a:stretch>
            <a:fillRect/>
          </a:stretch>
        </p:blipFill>
        <p:spPr>
          <a:xfrm>
            <a:off x="4248106" y="595563"/>
            <a:ext cx="3695788" cy="5666873"/>
          </a:xfrm>
          <a:prstGeom prst="rect">
            <a:avLst/>
          </a:prstGeom>
        </p:spPr>
      </p:pic>
    </p:spTree>
    <p:extLst>
      <p:ext uri="{BB962C8B-B14F-4D97-AF65-F5344CB8AC3E}">
        <p14:creationId xmlns:p14="http://schemas.microsoft.com/office/powerpoint/2010/main" val="3507017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D166-18C8-4A00-71CE-E00B72A4D3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3B7DB3-3822-ACBD-EE26-891A6B05329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5C22929-BE78-D50E-8008-C4AFBE0DD347}"/>
              </a:ext>
            </a:extLst>
          </p:cNvPr>
          <p:cNvPicPr>
            <a:picLocks noChangeAspect="1"/>
          </p:cNvPicPr>
          <p:nvPr/>
        </p:nvPicPr>
        <p:blipFill>
          <a:blip r:embed="rId3"/>
          <a:srcRect l="61776" t="32910" r="21448" b="18421"/>
          <a:stretch>
            <a:fillRect/>
          </a:stretch>
        </p:blipFill>
        <p:spPr>
          <a:xfrm>
            <a:off x="4231105" y="816638"/>
            <a:ext cx="3729790" cy="5748264"/>
          </a:xfrm>
          <a:prstGeom prst="rect">
            <a:avLst/>
          </a:prstGeom>
        </p:spPr>
      </p:pic>
    </p:spTree>
    <p:extLst>
      <p:ext uri="{BB962C8B-B14F-4D97-AF65-F5344CB8AC3E}">
        <p14:creationId xmlns:p14="http://schemas.microsoft.com/office/powerpoint/2010/main" val="1202693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7012-F5F5-4665-B9E6-73E7077016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C9F5EA-93D6-D52A-569D-6FC84CEA30F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2A122D8-8674-2C69-17DE-AEC55FAC021B}"/>
              </a:ext>
            </a:extLst>
          </p:cNvPr>
          <p:cNvPicPr>
            <a:picLocks noChangeAspect="1"/>
          </p:cNvPicPr>
          <p:nvPr/>
        </p:nvPicPr>
        <p:blipFill>
          <a:blip r:embed="rId5"/>
          <a:srcRect l="41151" t="32724" r="42270" b="21579"/>
          <a:stretch>
            <a:fillRect/>
          </a:stretch>
        </p:blipFill>
        <p:spPr>
          <a:xfrm>
            <a:off x="4321342" y="1051186"/>
            <a:ext cx="3549316" cy="5197214"/>
          </a:xfrm>
          <a:prstGeom prst="rect">
            <a:avLst/>
          </a:prstGeom>
        </p:spPr>
      </p:pic>
      <p:pic>
        <p:nvPicPr>
          <p:cNvPr id="8" name="Recorded Sound">
            <a:hlinkClick r:id="" action="ppaction://media"/>
            <a:extLst>
              <a:ext uri="{FF2B5EF4-FFF2-40B4-BE49-F238E27FC236}">
                <a16:creationId xmlns:a16="http://schemas.microsoft.com/office/drawing/2014/main" id="{C7D3F68E-03D7-1E88-B62B-B262DD2FE9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3032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D760E7-2520-64E7-728B-7A23D1B8D1A2}"/>
              </a:ext>
            </a:extLst>
          </p:cNvPr>
          <p:cNvPicPr>
            <a:picLocks noChangeAspect="1"/>
          </p:cNvPicPr>
          <p:nvPr/>
        </p:nvPicPr>
        <p:blipFill>
          <a:blip r:embed="rId3"/>
          <a:srcRect l="25169" t="44735" r="49181" b="41516"/>
          <a:stretch>
            <a:fillRect/>
          </a:stretch>
        </p:blipFill>
        <p:spPr>
          <a:xfrm>
            <a:off x="2727064" y="207694"/>
            <a:ext cx="6737872" cy="1918601"/>
          </a:xfrm>
          <a:prstGeom prst="rect">
            <a:avLst/>
          </a:prstGeom>
        </p:spPr>
      </p:pic>
      <p:pic>
        <p:nvPicPr>
          <p:cNvPr id="10" name="Picture 9">
            <a:extLst>
              <a:ext uri="{FF2B5EF4-FFF2-40B4-BE49-F238E27FC236}">
                <a16:creationId xmlns:a16="http://schemas.microsoft.com/office/drawing/2014/main" id="{A6250B8E-B8B1-EEC4-3980-8408059544E2}"/>
              </a:ext>
            </a:extLst>
          </p:cNvPr>
          <p:cNvPicPr>
            <a:picLocks noChangeAspect="1"/>
          </p:cNvPicPr>
          <p:nvPr/>
        </p:nvPicPr>
        <p:blipFill>
          <a:blip r:embed="rId3"/>
          <a:srcRect l="50535" t="44735" r="27177" b="41745"/>
          <a:stretch>
            <a:fillRect/>
          </a:stretch>
        </p:blipFill>
        <p:spPr>
          <a:xfrm>
            <a:off x="2727064" y="2244270"/>
            <a:ext cx="6737872" cy="2171388"/>
          </a:xfrm>
          <a:prstGeom prst="rect">
            <a:avLst/>
          </a:prstGeom>
        </p:spPr>
      </p:pic>
      <p:pic>
        <p:nvPicPr>
          <p:cNvPr id="11" name="Picture 10">
            <a:extLst>
              <a:ext uri="{FF2B5EF4-FFF2-40B4-BE49-F238E27FC236}">
                <a16:creationId xmlns:a16="http://schemas.microsoft.com/office/drawing/2014/main" id="{6FAC1049-F84D-2F18-3470-D39CD71C84DD}"/>
              </a:ext>
            </a:extLst>
          </p:cNvPr>
          <p:cNvPicPr>
            <a:picLocks noChangeAspect="1"/>
          </p:cNvPicPr>
          <p:nvPr/>
        </p:nvPicPr>
        <p:blipFill>
          <a:blip r:embed="rId3"/>
          <a:srcRect l="72580" t="44735" r="6424" b="41631"/>
          <a:stretch>
            <a:fillRect/>
          </a:stretch>
        </p:blipFill>
        <p:spPr>
          <a:xfrm>
            <a:off x="2727064" y="4533634"/>
            <a:ext cx="6737872" cy="2324366"/>
          </a:xfrm>
          <a:prstGeom prst="rect">
            <a:avLst/>
          </a:prstGeom>
        </p:spPr>
      </p:pic>
    </p:spTree>
    <p:extLst>
      <p:ext uri="{BB962C8B-B14F-4D97-AF65-F5344CB8AC3E}">
        <p14:creationId xmlns:p14="http://schemas.microsoft.com/office/powerpoint/2010/main" val="287151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A468-1F3D-E69C-7183-DF6CF8245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B4E297-75D2-DECD-2459-9BB0FDCF8D2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FD00989-FF26-5BFC-BBAB-073F16BEB854}"/>
              </a:ext>
            </a:extLst>
          </p:cNvPr>
          <p:cNvPicPr>
            <a:picLocks noChangeAspect="1"/>
          </p:cNvPicPr>
          <p:nvPr/>
        </p:nvPicPr>
        <p:blipFill>
          <a:blip r:embed="rId3"/>
          <a:srcRect l="59013" t="32169" r="23026" b="20463"/>
          <a:stretch>
            <a:fillRect/>
          </a:stretch>
        </p:blipFill>
        <p:spPr>
          <a:xfrm>
            <a:off x="4188994" y="914832"/>
            <a:ext cx="3814011" cy="5343806"/>
          </a:xfrm>
          <a:prstGeom prst="rect">
            <a:avLst/>
          </a:prstGeom>
        </p:spPr>
      </p:pic>
    </p:spTree>
    <p:extLst>
      <p:ext uri="{BB962C8B-B14F-4D97-AF65-F5344CB8AC3E}">
        <p14:creationId xmlns:p14="http://schemas.microsoft.com/office/powerpoint/2010/main" val="1471209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5CD5-06AC-5CF7-B3E3-1DB0D883AC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563158-A128-F550-D102-24848CF10DA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2A5038C-7A52-0B8F-164E-84F0C9B02F53}"/>
              </a:ext>
            </a:extLst>
          </p:cNvPr>
          <p:cNvPicPr>
            <a:picLocks noChangeAspect="1"/>
          </p:cNvPicPr>
          <p:nvPr/>
        </p:nvPicPr>
        <p:blipFill>
          <a:blip r:embed="rId3"/>
          <a:srcRect l="76776" t="31981" r="6842" b="18235"/>
          <a:stretch>
            <a:fillRect/>
          </a:stretch>
        </p:blipFill>
        <p:spPr>
          <a:xfrm>
            <a:off x="4375484" y="816638"/>
            <a:ext cx="3441032" cy="5555400"/>
          </a:xfrm>
          <a:prstGeom prst="rect">
            <a:avLst/>
          </a:prstGeom>
        </p:spPr>
      </p:pic>
    </p:spTree>
    <p:extLst>
      <p:ext uri="{BB962C8B-B14F-4D97-AF65-F5344CB8AC3E}">
        <p14:creationId xmlns:p14="http://schemas.microsoft.com/office/powerpoint/2010/main" val="182327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3972-374C-A7F4-5C38-986D0343D9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2840AB5-B4DE-C584-1C9E-99D91BAC593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0C6225F-8930-8AC0-EC7C-D0A280FAD45A}"/>
              </a:ext>
            </a:extLst>
          </p:cNvPr>
          <p:cNvPicPr>
            <a:picLocks noChangeAspect="1"/>
          </p:cNvPicPr>
          <p:nvPr/>
        </p:nvPicPr>
        <p:blipFill>
          <a:blip r:embed="rId3"/>
          <a:srcRect l="25559" t="42755" r="56579" b="6471"/>
          <a:stretch>
            <a:fillRect/>
          </a:stretch>
        </p:blipFill>
        <p:spPr>
          <a:xfrm>
            <a:off x="4325352" y="900588"/>
            <a:ext cx="3541295" cy="5347812"/>
          </a:xfrm>
          <a:prstGeom prst="rect">
            <a:avLst/>
          </a:prstGeom>
        </p:spPr>
      </p:pic>
    </p:spTree>
    <p:extLst>
      <p:ext uri="{BB962C8B-B14F-4D97-AF65-F5344CB8AC3E}">
        <p14:creationId xmlns:p14="http://schemas.microsoft.com/office/powerpoint/2010/main" val="374386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0536-B9C6-7BEE-899A-CAA78A829D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7B8448-8936-8A40-D7BD-5A9AB2D1C78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58054E-25C1-5517-D198-2F1F6C28CC18}"/>
              </a:ext>
            </a:extLst>
          </p:cNvPr>
          <p:cNvPicPr>
            <a:picLocks noChangeAspect="1"/>
          </p:cNvPicPr>
          <p:nvPr/>
        </p:nvPicPr>
        <p:blipFill>
          <a:blip r:embed="rId3"/>
          <a:srcRect l="44013" t="42570" r="38323" b="14334"/>
          <a:stretch>
            <a:fillRect/>
          </a:stretch>
        </p:blipFill>
        <p:spPr>
          <a:xfrm>
            <a:off x="4027571" y="748131"/>
            <a:ext cx="4136858" cy="5361738"/>
          </a:xfrm>
          <a:prstGeom prst="rect">
            <a:avLst/>
          </a:prstGeom>
        </p:spPr>
      </p:pic>
    </p:spTree>
    <p:extLst>
      <p:ext uri="{BB962C8B-B14F-4D97-AF65-F5344CB8AC3E}">
        <p14:creationId xmlns:p14="http://schemas.microsoft.com/office/powerpoint/2010/main" val="293054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7FC845-9BD2-C3B3-10B2-FC7EBE8FDF3A}"/>
              </a:ext>
            </a:extLst>
          </p:cNvPr>
          <p:cNvPicPr>
            <a:picLocks noChangeAspect="1"/>
          </p:cNvPicPr>
          <p:nvPr/>
        </p:nvPicPr>
        <p:blipFill>
          <a:blip r:embed="rId3"/>
          <a:srcRect l="76776" t="30124" r="6151" b="14892"/>
          <a:stretch>
            <a:fillRect/>
          </a:stretch>
        </p:blipFill>
        <p:spPr>
          <a:xfrm>
            <a:off x="4417594" y="557278"/>
            <a:ext cx="3356811" cy="5743444"/>
          </a:xfrm>
          <a:prstGeom prst="rect">
            <a:avLst/>
          </a:prstGeom>
        </p:spPr>
      </p:pic>
    </p:spTree>
    <p:extLst>
      <p:ext uri="{BB962C8B-B14F-4D97-AF65-F5344CB8AC3E}">
        <p14:creationId xmlns:p14="http://schemas.microsoft.com/office/powerpoint/2010/main" val="2027082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C6A71C-91E7-9460-C9B7-1F4141093062}"/>
              </a:ext>
            </a:extLst>
          </p:cNvPr>
          <p:cNvPicPr>
            <a:picLocks noChangeAspect="1"/>
          </p:cNvPicPr>
          <p:nvPr/>
        </p:nvPicPr>
        <p:blipFill>
          <a:blip r:embed="rId3"/>
          <a:srcRect l="30703" t="22427" r="45273" b="17132"/>
          <a:stretch>
            <a:fillRect/>
          </a:stretch>
        </p:blipFill>
        <p:spPr>
          <a:xfrm>
            <a:off x="3966067" y="582163"/>
            <a:ext cx="4259865" cy="5693674"/>
          </a:xfrm>
          <a:prstGeom prst="rect">
            <a:avLst/>
          </a:prstGeom>
        </p:spPr>
      </p:pic>
    </p:spTree>
    <p:extLst>
      <p:ext uri="{BB962C8B-B14F-4D97-AF65-F5344CB8AC3E}">
        <p14:creationId xmlns:p14="http://schemas.microsoft.com/office/powerpoint/2010/main" val="3924785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WI information for nursery parents – Queen's Hill Primary School">
            <a:extLst>
              <a:ext uri="{FF2B5EF4-FFF2-40B4-BE49-F238E27FC236}">
                <a16:creationId xmlns:a16="http://schemas.microsoft.com/office/drawing/2014/main" id="{A7EBF1D1-5825-38EB-020E-62DC3531D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372" t="23361" r="1320" b="51759"/>
          <a:stretch>
            <a:fillRect/>
          </a:stretch>
        </p:blipFill>
        <p:spPr bwMode="auto">
          <a:xfrm>
            <a:off x="3906819" y="927079"/>
            <a:ext cx="4378362" cy="500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2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WI information for nursery parents – Queen's Hill Primary School">
            <a:extLst>
              <a:ext uri="{FF2B5EF4-FFF2-40B4-BE49-F238E27FC236}">
                <a16:creationId xmlns:a16="http://schemas.microsoft.com/office/drawing/2014/main" id="{B21FBF9C-0ABA-2307-9180-F7D1DEE8B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30" t="47422" r="60549" b="21315"/>
          <a:stretch>
            <a:fillRect/>
          </a:stretch>
        </p:blipFill>
        <p:spPr bwMode="auto">
          <a:xfrm>
            <a:off x="4208033" y="1040909"/>
            <a:ext cx="3775934" cy="477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7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WI information for nursery parents – Queen's Hill Primary School">
            <a:extLst>
              <a:ext uri="{FF2B5EF4-FFF2-40B4-BE49-F238E27FC236}">
                <a16:creationId xmlns:a16="http://schemas.microsoft.com/office/drawing/2014/main" id="{5F51F19C-6979-E76E-5F6E-129BF3A2D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56" t="50000" r="1029" b="26716"/>
          <a:stretch>
            <a:fillRect/>
          </a:stretch>
        </p:blipFill>
        <p:spPr bwMode="auto">
          <a:xfrm>
            <a:off x="3691666" y="1020432"/>
            <a:ext cx="4808668" cy="48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33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WI information for nursery parents – Queen's Hill Primary School">
            <a:extLst>
              <a:ext uri="{FF2B5EF4-FFF2-40B4-BE49-F238E27FC236}">
                <a16:creationId xmlns:a16="http://schemas.microsoft.com/office/drawing/2014/main" id="{14AA7711-D472-545F-9314-A512C16914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44" t="76066" r="40661" b="1509"/>
          <a:stretch>
            <a:fillRect/>
          </a:stretch>
        </p:blipFill>
        <p:spPr bwMode="auto">
          <a:xfrm>
            <a:off x="3649531" y="1133340"/>
            <a:ext cx="4892937" cy="459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0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99DDC7-CE02-42D5-5BC6-5D24071A740D}"/>
              </a:ext>
            </a:extLst>
          </p:cNvPr>
          <p:cNvSpPr txBox="1"/>
          <p:nvPr/>
        </p:nvSpPr>
        <p:spPr>
          <a:xfrm>
            <a:off x="435428" y="851210"/>
            <a:ext cx="11321143" cy="5894242"/>
          </a:xfrm>
          <a:prstGeom prst="rect">
            <a:avLst/>
          </a:prstGeom>
          <a:noFill/>
        </p:spPr>
        <p:txBody>
          <a:bodyPr wrap="square" rtlCol="0">
            <a:spAutoFit/>
          </a:bodyPr>
          <a:lstStyle/>
          <a:p>
            <a:pPr>
              <a:lnSpc>
                <a:spcPct val="200000"/>
              </a:lnSpc>
            </a:pPr>
            <a:r>
              <a:rPr lang="en-GB" sz="2400" dirty="0">
                <a:latin typeface="Comic Sans MS" panose="030F0702030302020204" pitchFamily="66" charset="0"/>
              </a:rPr>
              <a:t>- Segmenting</a:t>
            </a:r>
          </a:p>
          <a:p>
            <a:pPr>
              <a:lnSpc>
                <a:spcPct val="200000"/>
              </a:lnSpc>
            </a:pPr>
            <a:r>
              <a:rPr lang="en-GB" sz="2400" dirty="0">
                <a:latin typeface="Comic Sans MS" panose="030F0702030302020204" pitchFamily="66" charset="0"/>
              </a:rPr>
              <a:t>- Blending</a:t>
            </a:r>
          </a:p>
          <a:p>
            <a:pPr>
              <a:lnSpc>
                <a:spcPct val="200000"/>
              </a:lnSpc>
            </a:pPr>
            <a:r>
              <a:rPr lang="en-GB" sz="2400" dirty="0">
                <a:latin typeface="Comic Sans MS" panose="030F0702030302020204" pitchFamily="66" charset="0"/>
              </a:rPr>
              <a:t>- Digraphs/trigraphs/special friends – e.g. ‘</a:t>
            </a:r>
            <a:r>
              <a:rPr lang="en-GB" sz="2400" dirty="0" err="1">
                <a:latin typeface="Comic Sans MS" panose="030F0702030302020204" pitchFamily="66" charset="0"/>
              </a:rPr>
              <a:t>sh</a:t>
            </a:r>
            <a:r>
              <a:rPr lang="en-GB" sz="2400" dirty="0">
                <a:latin typeface="Comic Sans MS" panose="030F0702030302020204" pitchFamily="66" charset="0"/>
              </a:rPr>
              <a:t>’ and ‘tch’</a:t>
            </a:r>
          </a:p>
          <a:p>
            <a:pPr>
              <a:lnSpc>
                <a:spcPct val="200000"/>
              </a:lnSpc>
            </a:pPr>
            <a:r>
              <a:rPr lang="en-GB" sz="2400" dirty="0">
                <a:latin typeface="Comic Sans MS" panose="030F0702030302020204" pitchFamily="66" charset="0"/>
              </a:rPr>
              <a:t>- Sight reading</a:t>
            </a:r>
          </a:p>
          <a:p>
            <a:pPr>
              <a:lnSpc>
                <a:spcPct val="200000"/>
              </a:lnSpc>
            </a:pPr>
            <a:r>
              <a:rPr lang="en-GB" sz="2400" dirty="0">
                <a:latin typeface="Comic Sans MS" panose="030F0702030302020204" pitchFamily="66" charset="0"/>
              </a:rPr>
              <a:t>- Green Words</a:t>
            </a:r>
          </a:p>
          <a:p>
            <a:pPr marL="342900" indent="-342900">
              <a:lnSpc>
                <a:spcPct val="200000"/>
              </a:lnSpc>
              <a:buFontTx/>
              <a:buChar char="-"/>
            </a:pPr>
            <a:r>
              <a:rPr lang="en-GB" sz="2400" dirty="0">
                <a:latin typeface="Comic Sans MS" panose="030F0702030302020204" pitchFamily="66" charset="0"/>
              </a:rPr>
              <a:t>Red Words e.g. ‘the’, ‘I’, ‘of’</a:t>
            </a:r>
          </a:p>
          <a:p>
            <a:pPr marL="342900" indent="-342900">
              <a:lnSpc>
                <a:spcPct val="200000"/>
              </a:lnSpc>
              <a:buFontTx/>
              <a:buChar char="-"/>
            </a:pPr>
            <a:r>
              <a:rPr lang="en-GB" sz="2400" dirty="0">
                <a:latin typeface="Comic Sans MS" panose="030F0702030302020204" pitchFamily="66" charset="0"/>
              </a:rPr>
              <a:t>Schwa </a:t>
            </a:r>
          </a:p>
          <a:p>
            <a:pPr marL="342900" indent="-342900">
              <a:lnSpc>
                <a:spcPct val="200000"/>
              </a:lnSpc>
              <a:buFontTx/>
              <a:buChar char="-"/>
            </a:pPr>
            <a:r>
              <a:rPr lang="en-GB" sz="2400" dirty="0">
                <a:latin typeface="Comic Sans MS" panose="030F0702030302020204" pitchFamily="66" charset="0"/>
              </a:rPr>
              <a:t>Fluency</a:t>
            </a:r>
          </a:p>
        </p:txBody>
      </p:sp>
      <p:sp>
        <p:nvSpPr>
          <p:cNvPr id="7" name="Title 1">
            <a:extLst>
              <a:ext uri="{FF2B5EF4-FFF2-40B4-BE49-F238E27FC236}">
                <a16:creationId xmlns:a16="http://schemas.microsoft.com/office/drawing/2014/main" id="{4D6D05E5-1957-0D91-FD23-968CF90BF01D}"/>
              </a:ext>
            </a:extLst>
          </p:cNvPr>
          <p:cNvSpPr txBox="1">
            <a:spLocks noGrp="1"/>
          </p:cNvSpPr>
          <p:nvPr>
            <p:ph type="title"/>
          </p:nvPr>
        </p:nvSpPr>
        <p:spPr>
          <a:xfrm>
            <a:off x="838200" y="321807"/>
            <a:ext cx="10515600" cy="1325559"/>
          </a:xfrm>
        </p:spPr>
        <p:txBody>
          <a:bodyPr anchorCtr="1">
            <a:normAutofit/>
          </a:bodyPr>
          <a:lstStyle/>
          <a:p>
            <a:pPr lvl="0"/>
            <a:r>
              <a:rPr lang="en-GB" sz="4400" u="sng" dirty="0">
                <a:solidFill>
                  <a:schemeClr val="tx1"/>
                </a:solidFill>
                <a:latin typeface="Comic Sans MS" panose="030F0702030302020204" pitchFamily="66" charset="0"/>
              </a:rPr>
              <a:t>Key Terms</a:t>
            </a:r>
          </a:p>
        </p:txBody>
      </p:sp>
    </p:spTree>
    <p:extLst>
      <p:ext uri="{BB962C8B-B14F-4D97-AF65-F5344CB8AC3E}">
        <p14:creationId xmlns:p14="http://schemas.microsoft.com/office/powerpoint/2010/main" val="185894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337C-B9D6-7BF2-70C3-D863C773586C}"/>
            </a:ext>
          </a:extLst>
        </p:cNvPr>
        <p:cNvGrpSpPr/>
        <p:nvPr/>
      </p:nvGrpSpPr>
      <p:grpSpPr>
        <a:xfrm>
          <a:off x="0" y="0"/>
          <a:ext cx="0" cy="0"/>
          <a:chOff x="0" y="0"/>
          <a:chExt cx="0" cy="0"/>
        </a:xfrm>
      </p:grpSpPr>
      <p:pic>
        <p:nvPicPr>
          <p:cNvPr id="1026" name="Picture 2" descr="Overcoming Obstacles Reading with Young Children - Waterford.org">
            <a:extLst>
              <a:ext uri="{FF2B5EF4-FFF2-40B4-BE49-F238E27FC236}">
                <a16:creationId xmlns:a16="http://schemas.microsoft.com/office/drawing/2014/main" id="{795FB264-4CC0-8FAE-BF81-0DDBA9E75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651" y="649071"/>
            <a:ext cx="8470698" cy="55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40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1 Questions Game: 180+ Best Questions You'll Ever Ask |">
            <a:extLst>
              <a:ext uri="{FF2B5EF4-FFF2-40B4-BE49-F238E27FC236}">
                <a16:creationId xmlns:a16="http://schemas.microsoft.com/office/drawing/2014/main" id="{9D96125E-FB11-C4CB-63BD-334B263E5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9" y="717595"/>
            <a:ext cx="10428481" cy="542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3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618" y="997001"/>
            <a:ext cx="9778280" cy="1158370"/>
          </a:xfrm>
          <a:noFill/>
        </p:spPr>
        <p:txBody>
          <a:bodyPr>
            <a:normAutofit/>
          </a:bodyPr>
          <a:lstStyle/>
          <a:p>
            <a:pPr marL="0" indent="0">
              <a:buNone/>
            </a:pPr>
            <a:r>
              <a:rPr lang="en-GB" sz="3200" u="sng" dirty="0">
                <a:solidFill>
                  <a:schemeClr val="tx1"/>
                </a:solidFill>
                <a:latin typeface="Comic Sans MS" panose="030F0702030302020204" pitchFamily="66" charset="0"/>
              </a:rPr>
              <a:t>How do we teach Phonics at Wychwood? </a:t>
            </a:r>
          </a:p>
        </p:txBody>
      </p:sp>
      <p:sp>
        <p:nvSpPr>
          <p:cNvPr id="2" name="TextBox 1">
            <a:extLst>
              <a:ext uri="{FF2B5EF4-FFF2-40B4-BE49-F238E27FC236}">
                <a16:creationId xmlns:a16="http://schemas.microsoft.com/office/drawing/2014/main" id="{7814E51F-D564-96DA-F061-F2B6033711F1}"/>
              </a:ext>
            </a:extLst>
          </p:cNvPr>
          <p:cNvSpPr txBox="1"/>
          <p:nvPr/>
        </p:nvSpPr>
        <p:spPr>
          <a:xfrm>
            <a:off x="671804" y="1959429"/>
            <a:ext cx="9662094" cy="4801314"/>
          </a:xfrm>
          <a:prstGeom prst="rect">
            <a:avLst/>
          </a:prstGeom>
          <a:noFill/>
        </p:spPr>
        <p:txBody>
          <a:bodyPr wrap="square" rtlCol="0">
            <a:spAutoFit/>
          </a:bodyPr>
          <a:lstStyle/>
          <a:p>
            <a:pPr marL="285750" indent="-285750">
              <a:lnSpc>
                <a:spcPct val="200000"/>
              </a:lnSpc>
              <a:buFontTx/>
              <a:buChar char="-"/>
            </a:pPr>
            <a:r>
              <a:rPr lang="en-GB" sz="2400" dirty="0">
                <a:latin typeface="Comic Sans MS" panose="030F0702030302020204" pitchFamily="66" charset="0"/>
              </a:rPr>
              <a:t>Read Write Inc (RWI) – created by Ruth Miskin</a:t>
            </a:r>
          </a:p>
          <a:p>
            <a:pPr marL="285750" indent="-285750">
              <a:lnSpc>
                <a:spcPct val="200000"/>
              </a:lnSpc>
              <a:buFontTx/>
              <a:buChar char="-"/>
            </a:pPr>
            <a:r>
              <a:rPr lang="en-GB" sz="2400" dirty="0">
                <a:latin typeface="Comic Sans MS" panose="030F0702030302020204" pitchFamily="66" charset="0"/>
              </a:rPr>
              <a:t>Daily</a:t>
            </a:r>
          </a:p>
          <a:p>
            <a:pPr marL="285750" indent="-285750">
              <a:lnSpc>
                <a:spcPct val="200000"/>
              </a:lnSpc>
              <a:buFontTx/>
              <a:buChar char="-"/>
            </a:pPr>
            <a:r>
              <a:rPr lang="en-GB" sz="2400" dirty="0">
                <a:latin typeface="Comic Sans MS" panose="030F0702030302020204" pitchFamily="66" charset="0"/>
              </a:rPr>
              <a:t>Whole class and groups</a:t>
            </a:r>
          </a:p>
          <a:p>
            <a:pPr marL="285750" indent="-285750">
              <a:lnSpc>
                <a:spcPct val="200000"/>
              </a:lnSpc>
              <a:buFontTx/>
              <a:buChar char="-"/>
            </a:pPr>
            <a:r>
              <a:rPr lang="en-GB" sz="2400" dirty="0">
                <a:latin typeface="Comic Sans MS" panose="030F0702030302020204" pitchFamily="66" charset="0"/>
              </a:rPr>
              <a:t>Reading</a:t>
            </a:r>
          </a:p>
          <a:p>
            <a:endParaRPr lang="en-GB" sz="2400"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If you would like to learn more about RWI, you can look at the website: </a:t>
            </a:r>
            <a:r>
              <a:rPr lang="en-GB" dirty="0">
                <a:solidFill>
                  <a:srgbClr val="FF0000"/>
                </a:solidFill>
                <a:latin typeface="Comic Sans MS" panose="030F0702030302020204" pitchFamily="66" charset="0"/>
                <a:hlinkClick r:id="rId3">
                  <a:extLst>
                    <a:ext uri="{A12FA001-AC4F-418D-AE19-62706E023703}">
                      <ahyp:hlinkClr xmlns:ahyp="http://schemas.microsoft.com/office/drawing/2018/hyperlinkcolor" val="tx"/>
                    </a:ext>
                  </a:extLst>
                </a:hlinkClick>
              </a:rPr>
              <a:t>https://www.ruthmiskin.com/phonics/about-read-write-inc-phonics/</a:t>
            </a:r>
            <a:r>
              <a:rPr lang="en-GB"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156270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096D4A-E7C8-4054-B3C8-8A4A6E4FEF38}"/>
              </a:ext>
            </a:extLst>
          </p:cNvPr>
          <p:cNvSpPr txBox="1">
            <a:spLocks/>
          </p:cNvSpPr>
          <p:nvPr/>
        </p:nvSpPr>
        <p:spPr>
          <a:xfrm>
            <a:off x="640758" y="831039"/>
            <a:ext cx="10515600" cy="1158370"/>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a:p>
            <a:endParaRPr lang="en-GB" dirty="0"/>
          </a:p>
        </p:txBody>
      </p:sp>
      <p:sp>
        <p:nvSpPr>
          <p:cNvPr id="2" name="Content Placeholder 2">
            <a:extLst>
              <a:ext uri="{FF2B5EF4-FFF2-40B4-BE49-F238E27FC236}">
                <a16:creationId xmlns:a16="http://schemas.microsoft.com/office/drawing/2014/main" id="{8F101CF9-6437-E364-D835-BC8986B98584}"/>
              </a:ext>
            </a:extLst>
          </p:cNvPr>
          <p:cNvSpPr>
            <a:spLocks noGrp="1"/>
          </p:cNvSpPr>
          <p:nvPr>
            <p:ph idx="1"/>
          </p:nvPr>
        </p:nvSpPr>
        <p:spPr>
          <a:xfrm>
            <a:off x="555618" y="997001"/>
            <a:ext cx="9778280" cy="1158370"/>
          </a:xfrm>
          <a:noFill/>
        </p:spPr>
        <p:txBody>
          <a:bodyPr>
            <a:normAutofit/>
          </a:bodyPr>
          <a:lstStyle/>
          <a:p>
            <a:pPr marL="0" indent="0">
              <a:buNone/>
            </a:pPr>
            <a:r>
              <a:rPr lang="en-GB" sz="3200" u="sng" dirty="0">
                <a:solidFill>
                  <a:schemeClr val="tx1"/>
                </a:solidFill>
                <a:latin typeface="Comic Sans MS" panose="030F0702030302020204" pitchFamily="66" charset="0"/>
              </a:rPr>
              <a:t>Reading </a:t>
            </a:r>
          </a:p>
        </p:txBody>
      </p:sp>
      <p:sp>
        <p:nvSpPr>
          <p:cNvPr id="3" name="TextBox 2">
            <a:extLst>
              <a:ext uri="{FF2B5EF4-FFF2-40B4-BE49-F238E27FC236}">
                <a16:creationId xmlns:a16="http://schemas.microsoft.com/office/drawing/2014/main" id="{BB0106C0-2B43-8AA0-59B9-4BC4265E4752}"/>
              </a:ext>
            </a:extLst>
          </p:cNvPr>
          <p:cNvSpPr txBox="1"/>
          <p:nvPr/>
        </p:nvSpPr>
        <p:spPr>
          <a:xfrm>
            <a:off x="671804" y="1959429"/>
            <a:ext cx="9662094" cy="3678251"/>
          </a:xfrm>
          <a:prstGeom prst="rect">
            <a:avLst/>
          </a:prstGeom>
          <a:noFill/>
        </p:spPr>
        <p:txBody>
          <a:bodyPr wrap="square" rtlCol="0">
            <a:spAutoFit/>
          </a:bodyPr>
          <a:lstStyle/>
          <a:p>
            <a:pPr marL="342900" indent="-342900">
              <a:lnSpc>
                <a:spcPct val="200000"/>
              </a:lnSpc>
              <a:buFontTx/>
              <a:buChar char="-"/>
            </a:pPr>
            <a:r>
              <a:rPr lang="en-GB" sz="2400" dirty="0">
                <a:latin typeface="Comic Sans MS" panose="030F0702030302020204" pitchFamily="66" charset="0"/>
              </a:rPr>
              <a:t>Once a week in school</a:t>
            </a:r>
          </a:p>
          <a:p>
            <a:pPr marL="342900" indent="-342900">
              <a:lnSpc>
                <a:spcPct val="200000"/>
              </a:lnSpc>
              <a:buFontTx/>
              <a:buChar char="-"/>
            </a:pPr>
            <a:r>
              <a:rPr lang="en-GB" sz="2400" dirty="0">
                <a:latin typeface="Comic Sans MS" panose="030F0702030302020204" pitchFamily="66" charset="0"/>
              </a:rPr>
              <a:t>Picture books</a:t>
            </a:r>
          </a:p>
          <a:p>
            <a:pPr marL="342900" indent="-342900">
              <a:lnSpc>
                <a:spcPct val="200000"/>
              </a:lnSpc>
              <a:buFontTx/>
              <a:buChar char="-"/>
            </a:pPr>
            <a:r>
              <a:rPr lang="en-GB" sz="2400" dirty="0">
                <a:latin typeface="Comic Sans MS" panose="030F0702030302020204" pitchFamily="66" charset="0"/>
              </a:rPr>
              <a:t>Blending Books</a:t>
            </a:r>
          </a:p>
          <a:p>
            <a:pPr marL="342900" indent="-342900">
              <a:lnSpc>
                <a:spcPct val="200000"/>
              </a:lnSpc>
              <a:buFontTx/>
              <a:buChar char="-"/>
            </a:pPr>
            <a:r>
              <a:rPr lang="en-GB" sz="2400" dirty="0">
                <a:latin typeface="Comic Sans MS" panose="030F0702030302020204" pitchFamily="66" charset="0"/>
              </a:rPr>
              <a:t>Word Books</a:t>
            </a:r>
          </a:p>
          <a:p>
            <a:pPr marL="342900" indent="-342900">
              <a:lnSpc>
                <a:spcPct val="200000"/>
              </a:lnSpc>
              <a:buFontTx/>
              <a:buChar char="-"/>
            </a:pPr>
            <a:r>
              <a:rPr lang="en-GB" sz="2400" dirty="0">
                <a:latin typeface="Comic Sans MS" panose="030F0702030302020204" pitchFamily="66" charset="0"/>
              </a:rPr>
              <a:t>Library and ‘Blue Trolley’ books</a:t>
            </a:r>
          </a:p>
        </p:txBody>
      </p:sp>
    </p:spTree>
    <p:extLst>
      <p:ext uri="{BB962C8B-B14F-4D97-AF65-F5344CB8AC3E}">
        <p14:creationId xmlns:p14="http://schemas.microsoft.com/office/powerpoint/2010/main" val="170507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22AF-7527-C0EF-9839-558287EC31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D0BF9D-00AD-2D10-A368-1079350A0FF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3585688-0120-77A7-F699-8A73E0828E34}"/>
              </a:ext>
            </a:extLst>
          </p:cNvPr>
          <p:cNvPicPr>
            <a:picLocks noChangeAspect="1"/>
          </p:cNvPicPr>
          <p:nvPr/>
        </p:nvPicPr>
        <p:blipFill>
          <a:blip r:embed="rId3"/>
          <a:srcRect l="19747" t="26863" r="21107" b="6470"/>
          <a:stretch>
            <a:fillRect/>
          </a:stretch>
        </p:blipFill>
        <p:spPr>
          <a:xfrm>
            <a:off x="1145894" y="495139"/>
            <a:ext cx="9959058" cy="5963534"/>
          </a:xfrm>
          <a:prstGeom prst="rect">
            <a:avLst/>
          </a:prstGeom>
        </p:spPr>
      </p:pic>
    </p:spTree>
    <p:extLst>
      <p:ext uri="{BB962C8B-B14F-4D97-AF65-F5344CB8AC3E}">
        <p14:creationId xmlns:p14="http://schemas.microsoft.com/office/powerpoint/2010/main" val="23921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F1B7538-1C67-68B2-1828-48BF98617058}"/>
              </a:ext>
            </a:extLst>
          </p:cNvPr>
          <p:cNvSpPr>
            <a:spLocks noGrp="1"/>
          </p:cNvSpPr>
          <p:nvPr>
            <p:ph idx="1"/>
          </p:nvPr>
        </p:nvSpPr>
        <p:spPr>
          <a:xfrm>
            <a:off x="555618" y="997001"/>
            <a:ext cx="9778280" cy="1158370"/>
          </a:xfrm>
          <a:noFill/>
        </p:spPr>
        <p:txBody>
          <a:bodyPr>
            <a:normAutofit/>
          </a:bodyPr>
          <a:lstStyle/>
          <a:p>
            <a:pPr marL="0" indent="0">
              <a:buNone/>
            </a:pPr>
            <a:r>
              <a:rPr lang="en-GB" sz="3200" u="sng" dirty="0">
                <a:solidFill>
                  <a:schemeClr val="tx1"/>
                </a:solidFill>
                <a:latin typeface="Comic Sans MS" panose="030F0702030302020204" pitchFamily="66" charset="0"/>
              </a:rPr>
              <a:t>Writing and Spelling </a:t>
            </a:r>
          </a:p>
        </p:txBody>
      </p:sp>
      <p:sp>
        <p:nvSpPr>
          <p:cNvPr id="5" name="TextBox 4">
            <a:extLst>
              <a:ext uri="{FF2B5EF4-FFF2-40B4-BE49-F238E27FC236}">
                <a16:creationId xmlns:a16="http://schemas.microsoft.com/office/drawing/2014/main" id="{1E6C39B0-CE29-9997-8F94-CBD4EAF77AA8}"/>
              </a:ext>
            </a:extLst>
          </p:cNvPr>
          <p:cNvSpPr txBox="1"/>
          <p:nvPr/>
        </p:nvSpPr>
        <p:spPr>
          <a:xfrm>
            <a:off x="671804" y="1959429"/>
            <a:ext cx="9662094" cy="3678251"/>
          </a:xfrm>
          <a:prstGeom prst="rect">
            <a:avLst/>
          </a:prstGeom>
          <a:noFill/>
        </p:spPr>
        <p:txBody>
          <a:bodyPr wrap="square" rtlCol="0">
            <a:spAutoFit/>
          </a:bodyPr>
          <a:lstStyle/>
          <a:p>
            <a:pPr marL="342900" indent="-342900">
              <a:lnSpc>
                <a:spcPct val="200000"/>
              </a:lnSpc>
              <a:buFontTx/>
              <a:buChar char="-"/>
            </a:pPr>
            <a:r>
              <a:rPr lang="en-GB" sz="2400" dirty="0">
                <a:latin typeface="Comic Sans MS" panose="030F0702030302020204" pitchFamily="66" charset="0"/>
              </a:rPr>
              <a:t>Say the word</a:t>
            </a:r>
          </a:p>
          <a:p>
            <a:pPr marL="342900" indent="-342900">
              <a:lnSpc>
                <a:spcPct val="200000"/>
              </a:lnSpc>
              <a:buFontTx/>
              <a:buChar char="-"/>
            </a:pPr>
            <a:r>
              <a:rPr lang="en-GB" sz="2400" dirty="0">
                <a:latin typeface="Comic Sans MS" panose="030F0702030302020204" pitchFamily="66" charset="0"/>
              </a:rPr>
              <a:t>Fred Talk</a:t>
            </a:r>
          </a:p>
          <a:p>
            <a:pPr marL="342900" indent="-342900">
              <a:lnSpc>
                <a:spcPct val="200000"/>
              </a:lnSpc>
              <a:buFontTx/>
              <a:buChar char="-"/>
            </a:pPr>
            <a:r>
              <a:rPr lang="en-GB" sz="2400" dirty="0">
                <a:latin typeface="Comic Sans MS" panose="030F0702030302020204" pitchFamily="66" charset="0"/>
              </a:rPr>
              <a:t>Fred Fingers</a:t>
            </a:r>
          </a:p>
          <a:p>
            <a:pPr marL="342900" indent="-342900">
              <a:lnSpc>
                <a:spcPct val="200000"/>
              </a:lnSpc>
              <a:buFontTx/>
              <a:buChar char="-"/>
            </a:pPr>
            <a:r>
              <a:rPr lang="en-GB" sz="2400" dirty="0">
                <a:latin typeface="Comic Sans MS" panose="030F0702030302020204" pitchFamily="66" charset="0"/>
              </a:rPr>
              <a:t>Write it</a:t>
            </a:r>
          </a:p>
          <a:p>
            <a:pPr marL="342900" indent="-342900">
              <a:lnSpc>
                <a:spcPct val="200000"/>
              </a:lnSpc>
              <a:buFontTx/>
              <a:buChar char="-"/>
            </a:pPr>
            <a:r>
              <a:rPr lang="en-GB" sz="2400" dirty="0">
                <a:latin typeface="Comic Sans MS" panose="030F0702030302020204" pitchFamily="66" charset="0"/>
              </a:rPr>
              <a:t>Begin with simple CVC words then move on to sentences</a:t>
            </a:r>
          </a:p>
        </p:txBody>
      </p:sp>
      <p:pic>
        <p:nvPicPr>
          <p:cNvPr id="1026" name="Picture 2" descr="Read Write Inc.: Fred the Frog - Toy (READ WRITE INC PHONICS) : Miskin,  Ruth: Amazon.co.uk: Outlet">
            <a:extLst>
              <a:ext uri="{FF2B5EF4-FFF2-40B4-BE49-F238E27FC236}">
                <a16:creationId xmlns:a16="http://schemas.microsoft.com/office/drawing/2014/main" id="{2DF1B93F-317A-5350-20E9-A002F7901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728" y="2155371"/>
            <a:ext cx="3890356" cy="181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0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5DD51C-02E5-CD56-4E7E-818EB5301607}"/>
              </a:ext>
            </a:extLst>
          </p:cNvPr>
          <p:cNvPicPr>
            <a:picLocks noChangeAspect="1"/>
          </p:cNvPicPr>
          <p:nvPr/>
        </p:nvPicPr>
        <p:blipFill>
          <a:blip r:embed="rId3"/>
          <a:srcRect l="35724" t="30867" r="56776" b="46471"/>
          <a:stretch>
            <a:fillRect/>
          </a:stretch>
        </p:blipFill>
        <p:spPr>
          <a:xfrm>
            <a:off x="4292266" y="533531"/>
            <a:ext cx="3607468" cy="5790937"/>
          </a:xfrm>
          <a:prstGeom prst="rect">
            <a:avLst/>
          </a:prstGeom>
        </p:spPr>
      </p:pic>
    </p:spTree>
    <p:extLst>
      <p:ext uri="{BB962C8B-B14F-4D97-AF65-F5344CB8AC3E}">
        <p14:creationId xmlns:p14="http://schemas.microsoft.com/office/powerpoint/2010/main" val="33805758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1917</Words>
  <Application>Microsoft Office PowerPoint</Application>
  <PresentationFormat>Widescreen</PresentationFormat>
  <Paragraphs>117</Paragraphs>
  <Slides>41</Slides>
  <Notes>41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Comic Sans MS</vt:lpstr>
      <vt:lpstr>Trebuchet MS</vt:lpstr>
      <vt:lpstr>Wingdings 3</vt:lpstr>
      <vt:lpstr>Facet</vt:lpstr>
      <vt:lpstr>PowerPoint Presentation</vt:lpstr>
      <vt:lpstr>What is Phonics?</vt:lpstr>
      <vt:lpstr>PowerPoint Presentation</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9313257 Julie Hemming</cp:lastModifiedBy>
  <cp:revision>115</cp:revision>
  <cp:lastPrinted>2025-12-02T10:35:35Z</cp:lastPrinted>
  <dcterms:created xsi:type="dcterms:W3CDTF">2016-09-08T13:43:36Z</dcterms:created>
  <dcterms:modified xsi:type="dcterms:W3CDTF">2025-12-05T14:42:18Z</dcterms:modified>
</cp:coreProperties>
</file>